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Lst>
  <p:sldSz cx="14630400" cy="8229600"/>
  <p:notesSz cx="8229600" cy="14630400"/>
  <p:embeddedFontLst>
    <p:embeddedFont>
      <p:font typeface="Alexandria Medium" panose="020B0604020202020204" charset="-78"/>
      <p:regular r:id="rId19"/>
    </p:embeddedFont>
    <p:embeddedFont>
      <p:font typeface="Consolas" panose="020B0609020204030204" pitchFamily="49" charset="0"/>
      <p:regular r:id="rId20"/>
      <p:bold r:id="rId21"/>
      <p:italic r:id="rId22"/>
      <p:boldItalic r:id="rId23"/>
    </p:embeddedFont>
    <p:embeddedFont>
      <p:font typeface="Manrope"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0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EBFE609-8A67-5AEF-5A30-B9251BD9EC58}"/>
              </a:ext>
            </a:extLst>
          </p:cNvPr>
          <p:cNvSpPr/>
          <p:nvPr/>
        </p:nvSpPr>
        <p:spPr>
          <a:xfrm>
            <a:off x="793790" y="2481739"/>
            <a:ext cx="6755011"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Customer Data Analysis</a:t>
            </a:r>
            <a:endParaRPr lang="en-US" sz="4450" dirty="0"/>
          </a:p>
        </p:txBody>
      </p:sp>
      <p:sp>
        <p:nvSpPr>
          <p:cNvPr id="3" name="Text 1">
            <a:extLst>
              <a:ext uri="{FF2B5EF4-FFF2-40B4-BE49-F238E27FC236}">
                <a16:creationId xmlns:a16="http://schemas.microsoft.com/office/drawing/2014/main" id="{99632273-D691-8976-FD49-422A4A7CE0B0}"/>
              </a:ext>
            </a:extLst>
          </p:cNvPr>
          <p:cNvSpPr/>
          <p:nvPr/>
        </p:nvSpPr>
        <p:spPr>
          <a:xfrm>
            <a:off x="793790" y="35306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Tools Used: SQL, Power BI</a:t>
            </a:r>
            <a:endParaRPr lang="en-US" sz="1750" dirty="0"/>
          </a:p>
        </p:txBody>
      </p:sp>
      <p:sp>
        <p:nvSpPr>
          <p:cNvPr id="4" name="Text 2">
            <a:extLst>
              <a:ext uri="{FF2B5EF4-FFF2-40B4-BE49-F238E27FC236}">
                <a16:creationId xmlns:a16="http://schemas.microsoft.com/office/drawing/2014/main" id="{EEB4C063-FED2-1661-DD8F-AAADA9ED603D}"/>
              </a:ext>
            </a:extLst>
          </p:cNvPr>
          <p:cNvSpPr/>
          <p:nvPr/>
        </p:nvSpPr>
        <p:spPr>
          <a:xfrm>
            <a:off x="793790" y="41487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Prepared By: Vijay Raghavendra</a:t>
            </a:r>
            <a:endParaRPr lang="en-US" sz="1750" dirty="0"/>
          </a:p>
        </p:txBody>
      </p:sp>
      <p:sp>
        <p:nvSpPr>
          <p:cNvPr id="5" name="Text 3">
            <a:extLst>
              <a:ext uri="{FF2B5EF4-FFF2-40B4-BE49-F238E27FC236}">
                <a16:creationId xmlns:a16="http://schemas.microsoft.com/office/drawing/2014/main" id="{0F190BE9-0D2A-CC43-EB4C-B73387418523}"/>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Project ID: PTID-CDA-DEC-25-956</a:t>
            </a:r>
            <a:endParaRPr lang="en-US" sz="1750" dirty="0"/>
          </a:p>
        </p:txBody>
      </p:sp>
      <p:sp>
        <p:nvSpPr>
          <p:cNvPr id="6" name="Text 4">
            <a:extLst>
              <a:ext uri="{FF2B5EF4-FFF2-40B4-BE49-F238E27FC236}">
                <a16:creationId xmlns:a16="http://schemas.microsoft.com/office/drawing/2014/main" id="{1A3920F5-C65F-95A4-65E2-76205C35082E}"/>
              </a:ext>
            </a:extLst>
          </p:cNvPr>
          <p:cNvSpPr/>
          <p:nvPr/>
        </p:nvSpPr>
        <p:spPr>
          <a:xfrm>
            <a:off x="793790" y="538484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Mentor: Datamites</a:t>
            </a:r>
            <a:endParaRPr lang="en-US" sz="1750" dirty="0"/>
          </a:p>
        </p:txBody>
      </p:sp>
    </p:spTree>
    <p:extLst>
      <p:ext uri="{BB962C8B-B14F-4D97-AF65-F5344CB8AC3E}">
        <p14:creationId xmlns:p14="http://schemas.microsoft.com/office/powerpoint/2010/main" val="218439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5B97595-C169-1A43-4DD4-22DC3C3A3038}"/>
              </a:ext>
            </a:extLst>
          </p:cNvPr>
          <p:cNvSpPr/>
          <p:nvPr/>
        </p:nvSpPr>
        <p:spPr>
          <a:xfrm>
            <a:off x="458152" y="359926"/>
            <a:ext cx="3272433" cy="409099"/>
          </a:xfrm>
          <a:prstGeom prst="rect">
            <a:avLst/>
          </a:prstGeom>
          <a:noFill/>
          <a:ln/>
        </p:spPr>
        <p:txBody>
          <a:bodyPr wrap="none" lIns="0" tIns="0" rIns="0" bIns="0" rtlCol="0" anchor="t"/>
          <a:lstStyle/>
          <a:p>
            <a:pPr marL="0" indent="0" algn="l">
              <a:lnSpc>
                <a:spcPts val="3200"/>
              </a:lnSpc>
              <a:buNone/>
            </a:pPr>
            <a:r>
              <a:rPr lang="en-US" sz="2550" dirty="0">
                <a:solidFill>
                  <a:srgbClr val="5B6E8C"/>
                </a:solidFill>
                <a:latin typeface="Alexandria Medium" pitchFamily="34" charset="0"/>
                <a:ea typeface="Alexandria Medium" pitchFamily="34" charset="-122"/>
                <a:cs typeface="Alexandria Medium" pitchFamily="34" charset="-120"/>
              </a:rPr>
              <a:t>Category Analysis</a:t>
            </a:r>
            <a:endParaRPr lang="en-US" sz="2550" dirty="0"/>
          </a:p>
        </p:txBody>
      </p:sp>
      <p:sp>
        <p:nvSpPr>
          <p:cNvPr id="3" name="Text 1">
            <a:extLst>
              <a:ext uri="{FF2B5EF4-FFF2-40B4-BE49-F238E27FC236}">
                <a16:creationId xmlns:a16="http://schemas.microsoft.com/office/drawing/2014/main" id="{04FBAB87-85E1-738D-0B87-FE1A88E16DF1}"/>
              </a:ext>
            </a:extLst>
          </p:cNvPr>
          <p:cNvSpPr/>
          <p:nvPr/>
        </p:nvSpPr>
        <p:spPr>
          <a:xfrm>
            <a:off x="458152" y="1096208"/>
            <a:ext cx="2276356" cy="245388"/>
          </a:xfrm>
          <a:prstGeom prst="rect">
            <a:avLst/>
          </a:prstGeom>
          <a:noFill/>
          <a:ln/>
        </p:spPr>
        <p:txBody>
          <a:bodyPr wrap="none" lIns="0" tIns="0" rIns="0" bIns="0" rtlCol="0" anchor="t"/>
          <a:lstStyle/>
          <a:p>
            <a:pPr marL="0" indent="0" algn="l">
              <a:lnSpc>
                <a:spcPts val="1900"/>
              </a:lnSpc>
              <a:buNone/>
            </a:pPr>
            <a:r>
              <a:rPr lang="en-US" sz="1500" dirty="0">
                <a:solidFill>
                  <a:srgbClr val="5B6E8C"/>
                </a:solidFill>
                <a:latin typeface="Alexandria Medium" pitchFamily="34" charset="0"/>
                <a:ea typeface="Alexandria Medium" pitchFamily="34" charset="-122"/>
                <a:cs typeface="Alexandria Medium" pitchFamily="34" charset="-120"/>
              </a:rPr>
              <a:t>Dashboard shows:</a:t>
            </a:r>
            <a:endParaRPr lang="en-US" sz="1500" dirty="0"/>
          </a:p>
        </p:txBody>
      </p:sp>
      <p:sp>
        <p:nvSpPr>
          <p:cNvPr id="4" name="Text 2">
            <a:extLst>
              <a:ext uri="{FF2B5EF4-FFF2-40B4-BE49-F238E27FC236}">
                <a16:creationId xmlns:a16="http://schemas.microsoft.com/office/drawing/2014/main" id="{3B87E7BF-076B-7B77-CB28-CDF1E9BC9E2E}"/>
              </a:ext>
            </a:extLst>
          </p:cNvPr>
          <p:cNvSpPr/>
          <p:nvPr/>
        </p:nvSpPr>
        <p:spPr>
          <a:xfrm>
            <a:off x="458152" y="1472446"/>
            <a:ext cx="6697385" cy="20931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5B6E8C"/>
                </a:solidFill>
                <a:latin typeface="Manrope" pitchFamily="34" charset="0"/>
                <a:ea typeface="Manrope" pitchFamily="34" charset="-122"/>
                <a:cs typeface="Manrope" pitchFamily="34" charset="-120"/>
              </a:rPr>
              <a:t>Clothing is the highest revenue category.</a:t>
            </a:r>
            <a:endParaRPr lang="en-US" sz="1000" dirty="0"/>
          </a:p>
        </p:txBody>
      </p:sp>
      <p:sp>
        <p:nvSpPr>
          <p:cNvPr id="5" name="Text 3">
            <a:extLst>
              <a:ext uri="{FF2B5EF4-FFF2-40B4-BE49-F238E27FC236}">
                <a16:creationId xmlns:a16="http://schemas.microsoft.com/office/drawing/2014/main" id="{301F3611-14A8-EE1F-E6A7-1C0287A3E624}"/>
              </a:ext>
            </a:extLst>
          </p:cNvPr>
          <p:cNvSpPr/>
          <p:nvPr/>
        </p:nvSpPr>
        <p:spPr>
          <a:xfrm>
            <a:off x="458152" y="1727478"/>
            <a:ext cx="6697385" cy="20931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5B6E8C"/>
                </a:solidFill>
                <a:latin typeface="Manrope" pitchFamily="34" charset="0"/>
                <a:ea typeface="Manrope" pitchFamily="34" charset="-122"/>
                <a:cs typeface="Manrope" pitchFamily="34" charset="-120"/>
              </a:rPr>
              <a:t>Shoes and Technology follow next.</a:t>
            </a:r>
            <a:endParaRPr lang="en-US" sz="1000" dirty="0"/>
          </a:p>
        </p:txBody>
      </p:sp>
      <p:sp>
        <p:nvSpPr>
          <p:cNvPr id="6" name="Text 4">
            <a:extLst>
              <a:ext uri="{FF2B5EF4-FFF2-40B4-BE49-F238E27FC236}">
                <a16:creationId xmlns:a16="http://schemas.microsoft.com/office/drawing/2014/main" id="{D4E19120-A107-BA40-4CC0-7D47C8F2DB88}"/>
              </a:ext>
            </a:extLst>
          </p:cNvPr>
          <p:cNvSpPr/>
          <p:nvPr/>
        </p:nvSpPr>
        <p:spPr>
          <a:xfrm>
            <a:off x="458152" y="1982510"/>
            <a:ext cx="6697385" cy="20931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5B6E8C"/>
                </a:solidFill>
                <a:latin typeface="Manrope" pitchFamily="34" charset="0"/>
                <a:ea typeface="Manrope" pitchFamily="34" charset="-122"/>
                <a:cs typeface="Manrope" pitchFamily="34" charset="-120"/>
              </a:rPr>
              <a:t>Toys, Books, Souvenir have the lowest performance.</a:t>
            </a:r>
            <a:endParaRPr lang="en-US" sz="1000" dirty="0"/>
          </a:p>
        </p:txBody>
      </p:sp>
      <p:sp>
        <p:nvSpPr>
          <p:cNvPr id="7" name="Text 5">
            <a:extLst>
              <a:ext uri="{FF2B5EF4-FFF2-40B4-BE49-F238E27FC236}">
                <a16:creationId xmlns:a16="http://schemas.microsoft.com/office/drawing/2014/main" id="{A14442E3-D7BD-17DD-FBD0-36840F2020F5}"/>
              </a:ext>
            </a:extLst>
          </p:cNvPr>
          <p:cNvSpPr/>
          <p:nvPr/>
        </p:nvSpPr>
        <p:spPr>
          <a:xfrm>
            <a:off x="7482483" y="1096208"/>
            <a:ext cx="1963460" cy="245388"/>
          </a:xfrm>
          <a:prstGeom prst="rect">
            <a:avLst/>
          </a:prstGeom>
          <a:noFill/>
          <a:ln/>
        </p:spPr>
        <p:txBody>
          <a:bodyPr wrap="none" lIns="0" tIns="0" rIns="0" bIns="0" rtlCol="0" anchor="t"/>
          <a:lstStyle/>
          <a:p>
            <a:pPr marL="0" indent="0" algn="l">
              <a:lnSpc>
                <a:spcPts val="1900"/>
              </a:lnSpc>
              <a:buNone/>
            </a:pPr>
            <a:r>
              <a:rPr lang="en-US" sz="1500" dirty="0">
                <a:solidFill>
                  <a:srgbClr val="5B6E8C"/>
                </a:solidFill>
                <a:latin typeface="Alexandria Medium" pitchFamily="34" charset="0"/>
                <a:ea typeface="Alexandria Medium" pitchFamily="34" charset="-122"/>
                <a:cs typeface="Alexandria Medium" pitchFamily="34" charset="-120"/>
              </a:rPr>
              <a:t>Business Insight:</a:t>
            </a:r>
            <a:endParaRPr lang="en-US" sz="1500" dirty="0"/>
          </a:p>
        </p:txBody>
      </p:sp>
      <p:sp>
        <p:nvSpPr>
          <p:cNvPr id="8" name="Text 6">
            <a:extLst>
              <a:ext uri="{FF2B5EF4-FFF2-40B4-BE49-F238E27FC236}">
                <a16:creationId xmlns:a16="http://schemas.microsoft.com/office/drawing/2014/main" id="{E1821B7F-902F-D10F-193A-27932516C4A7}"/>
              </a:ext>
            </a:extLst>
          </p:cNvPr>
          <p:cNvSpPr/>
          <p:nvPr/>
        </p:nvSpPr>
        <p:spPr>
          <a:xfrm>
            <a:off x="7482483" y="1472446"/>
            <a:ext cx="6697385" cy="418624"/>
          </a:xfrm>
          <a:prstGeom prst="rect">
            <a:avLst/>
          </a:prstGeom>
          <a:noFill/>
          <a:ln/>
        </p:spPr>
        <p:txBody>
          <a:bodyPr wrap="square" lIns="0" tIns="0" rIns="0" bIns="0" rtlCol="0" anchor="t"/>
          <a:lstStyle/>
          <a:p>
            <a:pPr marL="0" indent="0" algn="l">
              <a:lnSpc>
                <a:spcPts val="1600"/>
              </a:lnSpc>
              <a:buNone/>
            </a:pPr>
            <a:r>
              <a:rPr lang="en-US" sz="1000" dirty="0">
                <a:solidFill>
                  <a:srgbClr val="5B6E8C"/>
                </a:solidFill>
                <a:latin typeface="Manrope" pitchFamily="34" charset="0"/>
                <a:ea typeface="Manrope" pitchFamily="34" charset="-122"/>
                <a:cs typeface="Manrope" pitchFamily="34" charset="-120"/>
              </a:rPr>
              <a:t>Focus inventory and marketing on high-performing categories. Low-performing categories need promotional campaigns.</a:t>
            </a:r>
            <a:endParaRPr lang="en-US" sz="1000" dirty="0"/>
          </a:p>
        </p:txBody>
      </p:sp>
      <p:pic>
        <p:nvPicPr>
          <p:cNvPr id="9" name="Picture 8" descr="A screenshot of a graph&#10;&#10;AI-generated content may be incorrect.">
            <a:extLst>
              <a:ext uri="{FF2B5EF4-FFF2-40B4-BE49-F238E27FC236}">
                <a16:creationId xmlns:a16="http://schemas.microsoft.com/office/drawing/2014/main" id="{5D168B37-3417-C91E-AA89-0A70210BEDD4}"/>
              </a:ext>
            </a:extLst>
          </p:cNvPr>
          <p:cNvPicPr>
            <a:picLocks noChangeAspect="1"/>
          </p:cNvPicPr>
          <p:nvPr/>
        </p:nvPicPr>
        <p:blipFill>
          <a:blip r:embed="rId2"/>
          <a:stretch>
            <a:fillRect/>
          </a:stretch>
        </p:blipFill>
        <p:spPr>
          <a:xfrm>
            <a:off x="7482483" y="2568330"/>
            <a:ext cx="5928858" cy="4646509"/>
          </a:xfrm>
          <a:prstGeom prst="rect">
            <a:avLst/>
          </a:prstGeom>
        </p:spPr>
      </p:pic>
      <p:pic>
        <p:nvPicPr>
          <p:cNvPr id="10" name="Picture 9" descr="A screenshot of a graph&#10;&#10;AI-generated content may be incorrect.">
            <a:extLst>
              <a:ext uri="{FF2B5EF4-FFF2-40B4-BE49-F238E27FC236}">
                <a16:creationId xmlns:a16="http://schemas.microsoft.com/office/drawing/2014/main" id="{197AC0C6-01EE-C34F-B357-D604243CA640}"/>
              </a:ext>
            </a:extLst>
          </p:cNvPr>
          <p:cNvPicPr>
            <a:picLocks noChangeAspect="1"/>
          </p:cNvPicPr>
          <p:nvPr/>
        </p:nvPicPr>
        <p:blipFill>
          <a:blip r:embed="rId3"/>
          <a:stretch>
            <a:fillRect/>
          </a:stretch>
        </p:blipFill>
        <p:spPr>
          <a:xfrm>
            <a:off x="458152" y="2837375"/>
            <a:ext cx="5432857" cy="4455584"/>
          </a:xfrm>
          <a:prstGeom prst="rect">
            <a:avLst/>
          </a:prstGeom>
        </p:spPr>
      </p:pic>
    </p:spTree>
    <p:extLst>
      <p:ext uri="{BB962C8B-B14F-4D97-AF65-F5344CB8AC3E}">
        <p14:creationId xmlns:p14="http://schemas.microsoft.com/office/powerpoint/2010/main" val="276735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E55CE0D-8A5E-A1F1-EB1F-9D568CE22D8A}"/>
              </a:ext>
            </a:extLst>
          </p:cNvPr>
          <p:cNvSpPr/>
          <p:nvPr/>
        </p:nvSpPr>
        <p:spPr>
          <a:xfrm>
            <a:off x="414695" y="325874"/>
            <a:ext cx="3873698" cy="370284"/>
          </a:xfrm>
          <a:prstGeom prst="rect">
            <a:avLst/>
          </a:prstGeom>
          <a:noFill/>
          <a:ln/>
        </p:spPr>
        <p:txBody>
          <a:bodyPr wrap="none" lIns="0" tIns="0" rIns="0" bIns="0" rtlCol="0" anchor="t"/>
          <a:lstStyle/>
          <a:p>
            <a:pPr marL="0" indent="0" algn="l">
              <a:lnSpc>
                <a:spcPts val="2900"/>
              </a:lnSpc>
              <a:buNone/>
            </a:pPr>
            <a:r>
              <a:rPr lang="en-US" sz="2300" dirty="0">
                <a:solidFill>
                  <a:srgbClr val="5B6E8C"/>
                </a:solidFill>
                <a:latin typeface="Alexandria Medium" pitchFamily="34" charset="0"/>
                <a:ea typeface="Alexandria Medium" pitchFamily="34" charset="-122"/>
                <a:cs typeface="Alexandria Medium" pitchFamily="34" charset="-120"/>
              </a:rPr>
              <a:t>Payment Method Analysis</a:t>
            </a:r>
            <a:endParaRPr lang="en-US" sz="2300" dirty="0"/>
          </a:p>
        </p:txBody>
      </p:sp>
      <p:pic>
        <p:nvPicPr>
          <p:cNvPr id="3" name="Picture 2" descr="A blue and orange pie chart">
            <a:extLst>
              <a:ext uri="{FF2B5EF4-FFF2-40B4-BE49-F238E27FC236}">
                <a16:creationId xmlns:a16="http://schemas.microsoft.com/office/drawing/2014/main" id="{59026CD5-136E-F8B9-CF81-19A1C0885CD7}"/>
              </a:ext>
            </a:extLst>
          </p:cNvPr>
          <p:cNvPicPr>
            <a:picLocks noChangeAspect="1"/>
          </p:cNvPicPr>
          <p:nvPr/>
        </p:nvPicPr>
        <p:blipFill>
          <a:blip r:embed="rId2"/>
          <a:stretch>
            <a:fillRect/>
          </a:stretch>
        </p:blipFill>
        <p:spPr>
          <a:xfrm>
            <a:off x="2351545" y="696158"/>
            <a:ext cx="8919402" cy="4946359"/>
          </a:xfrm>
          <a:prstGeom prst="rect">
            <a:avLst/>
          </a:prstGeom>
        </p:spPr>
      </p:pic>
      <p:sp>
        <p:nvSpPr>
          <p:cNvPr id="4" name="TextBox 3">
            <a:extLst>
              <a:ext uri="{FF2B5EF4-FFF2-40B4-BE49-F238E27FC236}">
                <a16:creationId xmlns:a16="http://schemas.microsoft.com/office/drawing/2014/main" id="{8E5A69CA-0818-C2EB-7EA9-807B53150B06}"/>
              </a:ext>
            </a:extLst>
          </p:cNvPr>
          <p:cNvSpPr txBox="1"/>
          <p:nvPr/>
        </p:nvSpPr>
        <p:spPr>
          <a:xfrm>
            <a:off x="345246" y="6141692"/>
            <a:ext cx="13241438" cy="1200329"/>
          </a:xfrm>
          <a:prstGeom prst="rect">
            <a:avLst/>
          </a:prstGeom>
          <a:noFill/>
        </p:spPr>
        <p:txBody>
          <a:bodyPr wrap="square">
            <a:spAutoFit/>
          </a:bodyPr>
          <a:lstStyle/>
          <a:p>
            <a:r>
              <a:rPr lang="en-IN" b="1" dirty="0"/>
              <a:t>Charts indicate:</a:t>
            </a:r>
          </a:p>
          <a:p>
            <a:r>
              <a:rPr lang="en-IN" dirty="0"/>
              <a:t>Cash: Majority of revenue </a:t>
            </a:r>
          </a:p>
          <a:p>
            <a:r>
              <a:rPr lang="en-IN" dirty="0"/>
              <a:t>Credit Card: Second highest </a:t>
            </a:r>
          </a:p>
          <a:p>
            <a:r>
              <a:rPr lang="en-IN" dirty="0"/>
              <a:t>Debit Card: Least used</a:t>
            </a:r>
          </a:p>
        </p:txBody>
      </p:sp>
      <p:sp>
        <p:nvSpPr>
          <p:cNvPr id="5" name="TextBox 4">
            <a:extLst>
              <a:ext uri="{FF2B5EF4-FFF2-40B4-BE49-F238E27FC236}">
                <a16:creationId xmlns:a16="http://schemas.microsoft.com/office/drawing/2014/main" id="{C7902733-4E15-6162-B28B-979573339A16}"/>
              </a:ext>
            </a:extLst>
          </p:cNvPr>
          <p:cNvSpPr txBox="1"/>
          <p:nvPr/>
        </p:nvSpPr>
        <p:spPr>
          <a:xfrm>
            <a:off x="4687747" y="6141692"/>
            <a:ext cx="7315200" cy="923330"/>
          </a:xfrm>
          <a:prstGeom prst="rect">
            <a:avLst/>
          </a:prstGeom>
          <a:noFill/>
        </p:spPr>
        <p:txBody>
          <a:bodyPr wrap="square">
            <a:spAutoFit/>
          </a:bodyPr>
          <a:lstStyle/>
          <a:p>
            <a:r>
              <a:rPr lang="en-IN" b="1" dirty="0"/>
              <a:t>Insight : </a:t>
            </a:r>
          </a:p>
          <a:p>
            <a:r>
              <a:rPr lang="en-IN" dirty="0"/>
              <a:t>Customers prefer Cash or Credit Card → Offer cashback or EMI for card users.</a:t>
            </a:r>
          </a:p>
        </p:txBody>
      </p:sp>
    </p:spTree>
    <p:extLst>
      <p:ext uri="{BB962C8B-B14F-4D97-AF65-F5344CB8AC3E}">
        <p14:creationId xmlns:p14="http://schemas.microsoft.com/office/powerpoint/2010/main" val="45516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6C03FF5-22E0-34C4-126D-C21C4C888833}"/>
              </a:ext>
            </a:extLst>
          </p:cNvPr>
          <p:cNvSpPr/>
          <p:nvPr/>
        </p:nvSpPr>
        <p:spPr>
          <a:xfrm>
            <a:off x="440197" y="257591"/>
            <a:ext cx="5376863" cy="672108"/>
          </a:xfrm>
          <a:prstGeom prst="rect">
            <a:avLst/>
          </a:prstGeom>
          <a:noFill/>
          <a:ln/>
        </p:spPr>
        <p:txBody>
          <a:bodyPr wrap="none" lIns="0" tIns="0" rIns="0" bIns="0" rtlCol="0" anchor="t"/>
          <a:lstStyle/>
          <a:p>
            <a:pPr marL="0" indent="0" algn="l">
              <a:lnSpc>
                <a:spcPts val="5250"/>
              </a:lnSpc>
              <a:buNone/>
            </a:pPr>
            <a:r>
              <a:rPr lang="en-US" sz="4200" dirty="0">
                <a:solidFill>
                  <a:srgbClr val="5B6E8C"/>
                </a:solidFill>
                <a:latin typeface="Alexandria Medium" pitchFamily="34" charset="0"/>
                <a:ea typeface="Alexandria Medium" pitchFamily="34" charset="-122"/>
                <a:cs typeface="Alexandria Medium" pitchFamily="34" charset="-120"/>
              </a:rPr>
              <a:t>Interactive Slicers</a:t>
            </a:r>
            <a:endParaRPr lang="en-US" sz="4200" dirty="0"/>
          </a:p>
        </p:txBody>
      </p:sp>
      <p:sp>
        <p:nvSpPr>
          <p:cNvPr id="3" name="Text 1">
            <a:extLst>
              <a:ext uri="{FF2B5EF4-FFF2-40B4-BE49-F238E27FC236}">
                <a16:creationId xmlns:a16="http://schemas.microsoft.com/office/drawing/2014/main" id="{CD7048A5-BFBF-9149-E4AF-384E56E08F30}"/>
              </a:ext>
            </a:extLst>
          </p:cNvPr>
          <p:cNvSpPr/>
          <p:nvPr/>
        </p:nvSpPr>
        <p:spPr>
          <a:xfrm>
            <a:off x="440197" y="1235054"/>
            <a:ext cx="13124974" cy="343972"/>
          </a:xfrm>
          <a:prstGeom prst="rect">
            <a:avLst/>
          </a:prstGeom>
          <a:noFill/>
          <a:ln/>
        </p:spPr>
        <p:txBody>
          <a:bodyPr wrap="none" lIns="0" tIns="0" rIns="0" bIns="0" rtlCol="0" anchor="t"/>
          <a:lstStyle/>
          <a:p>
            <a:pPr marL="0" indent="0" algn="l">
              <a:lnSpc>
                <a:spcPts val="2700"/>
              </a:lnSpc>
              <a:buNone/>
            </a:pPr>
            <a:r>
              <a:rPr lang="en-US" sz="1650" dirty="0">
                <a:solidFill>
                  <a:srgbClr val="5B6E8C"/>
                </a:solidFill>
                <a:latin typeface="Manrope" pitchFamily="34" charset="0"/>
                <a:ea typeface="Manrope" pitchFamily="34" charset="-122"/>
                <a:cs typeface="Manrope" pitchFamily="34" charset="-120"/>
              </a:rPr>
              <a:t>The report contains slicers for:</a:t>
            </a:r>
            <a:endParaRPr lang="en-US" sz="1650" dirty="0"/>
          </a:p>
        </p:txBody>
      </p:sp>
      <p:sp>
        <p:nvSpPr>
          <p:cNvPr id="4" name="Text 2">
            <a:extLst>
              <a:ext uri="{FF2B5EF4-FFF2-40B4-BE49-F238E27FC236}">
                <a16:creationId xmlns:a16="http://schemas.microsoft.com/office/drawing/2014/main" id="{09C36A1C-E642-8901-D79A-B9EC32EE3C48}"/>
              </a:ext>
            </a:extLst>
          </p:cNvPr>
          <p:cNvSpPr/>
          <p:nvPr/>
        </p:nvSpPr>
        <p:spPr>
          <a:xfrm>
            <a:off x="440197" y="1712395"/>
            <a:ext cx="131249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5B6E8C"/>
                </a:solidFill>
                <a:latin typeface="Manrope" pitchFamily="34" charset="0"/>
                <a:ea typeface="Manrope" pitchFamily="34" charset="-122"/>
                <a:cs typeface="Manrope" pitchFamily="34" charset="-120"/>
              </a:rPr>
              <a:t>Gender</a:t>
            </a:r>
            <a:endParaRPr lang="en-US" sz="1650" dirty="0"/>
          </a:p>
        </p:txBody>
      </p:sp>
      <p:sp>
        <p:nvSpPr>
          <p:cNvPr id="5" name="Text 3">
            <a:extLst>
              <a:ext uri="{FF2B5EF4-FFF2-40B4-BE49-F238E27FC236}">
                <a16:creationId xmlns:a16="http://schemas.microsoft.com/office/drawing/2014/main" id="{CF9B9B0A-7D69-0F59-ABC1-0D43741C8AFC}"/>
              </a:ext>
            </a:extLst>
          </p:cNvPr>
          <p:cNvSpPr/>
          <p:nvPr/>
        </p:nvSpPr>
        <p:spPr>
          <a:xfrm>
            <a:off x="440197" y="2183964"/>
            <a:ext cx="131249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5B6E8C"/>
                </a:solidFill>
                <a:latin typeface="Manrope" pitchFamily="34" charset="0"/>
                <a:ea typeface="Manrope" pitchFamily="34" charset="-122"/>
                <a:cs typeface="Manrope" pitchFamily="34" charset="-120"/>
              </a:rPr>
              <a:t>Age Group</a:t>
            </a:r>
            <a:endParaRPr lang="en-US" sz="1650" dirty="0"/>
          </a:p>
        </p:txBody>
      </p:sp>
      <p:sp>
        <p:nvSpPr>
          <p:cNvPr id="6" name="Text 4">
            <a:extLst>
              <a:ext uri="{FF2B5EF4-FFF2-40B4-BE49-F238E27FC236}">
                <a16:creationId xmlns:a16="http://schemas.microsoft.com/office/drawing/2014/main" id="{FC82035C-7EE8-31B1-6839-919077701717}"/>
              </a:ext>
            </a:extLst>
          </p:cNvPr>
          <p:cNvSpPr/>
          <p:nvPr/>
        </p:nvSpPr>
        <p:spPr>
          <a:xfrm>
            <a:off x="440197" y="2655533"/>
            <a:ext cx="131249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5B6E8C"/>
                </a:solidFill>
                <a:latin typeface="Manrope" pitchFamily="34" charset="0"/>
                <a:ea typeface="Manrope" pitchFamily="34" charset="-122"/>
                <a:cs typeface="Manrope" pitchFamily="34" charset="-120"/>
              </a:rPr>
              <a:t>Category</a:t>
            </a:r>
            <a:endParaRPr lang="en-US" sz="1650" dirty="0"/>
          </a:p>
        </p:txBody>
      </p:sp>
      <p:sp>
        <p:nvSpPr>
          <p:cNvPr id="7" name="Text 5">
            <a:extLst>
              <a:ext uri="{FF2B5EF4-FFF2-40B4-BE49-F238E27FC236}">
                <a16:creationId xmlns:a16="http://schemas.microsoft.com/office/drawing/2014/main" id="{51E9BBB7-2B0F-3A35-9C14-7B2F17E1F922}"/>
              </a:ext>
            </a:extLst>
          </p:cNvPr>
          <p:cNvSpPr/>
          <p:nvPr/>
        </p:nvSpPr>
        <p:spPr>
          <a:xfrm>
            <a:off x="440197" y="3069454"/>
            <a:ext cx="131249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5B6E8C"/>
                </a:solidFill>
                <a:latin typeface="Manrope" pitchFamily="34" charset="0"/>
                <a:ea typeface="Manrope" pitchFamily="34" charset="-122"/>
                <a:cs typeface="Manrope" pitchFamily="34" charset="-120"/>
              </a:rPr>
              <a:t>Payment Method</a:t>
            </a:r>
            <a:endParaRPr lang="en-US" sz="1650" dirty="0"/>
          </a:p>
        </p:txBody>
      </p:sp>
      <p:sp>
        <p:nvSpPr>
          <p:cNvPr id="8" name="Text 6">
            <a:extLst>
              <a:ext uri="{FF2B5EF4-FFF2-40B4-BE49-F238E27FC236}">
                <a16:creationId xmlns:a16="http://schemas.microsoft.com/office/drawing/2014/main" id="{F2B60294-C76E-6E58-46BD-98692BDEFA25}"/>
              </a:ext>
            </a:extLst>
          </p:cNvPr>
          <p:cNvSpPr/>
          <p:nvPr/>
        </p:nvSpPr>
        <p:spPr>
          <a:xfrm>
            <a:off x="440197" y="4250732"/>
            <a:ext cx="13124974" cy="343972"/>
          </a:xfrm>
          <a:prstGeom prst="rect">
            <a:avLst/>
          </a:prstGeom>
          <a:noFill/>
          <a:ln/>
        </p:spPr>
        <p:txBody>
          <a:bodyPr wrap="none" lIns="0" tIns="0" rIns="0" bIns="0" rtlCol="0" anchor="t"/>
          <a:lstStyle/>
          <a:p>
            <a:pPr marL="0" indent="0" algn="l">
              <a:lnSpc>
                <a:spcPts val="2700"/>
              </a:lnSpc>
              <a:buNone/>
            </a:pPr>
            <a:r>
              <a:rPr lang="en-US" sz="1650" dirty="0">
                <a:solidFill>
                  <a:srgbClr val="5B6E8C"/>
                </a:solidFill>
                <a:latin typeface="Manrope" pitchFamily="34" charset="0"/>
                <a:ea typeface="Manrope" pitchFamily="34" charset="-122"/>
                <a:cs typeface="Manrope" pitchFamily="34" charset="-120"/>
              </a:rPr>
              <a:t>Purpose:</a:t>
            </a:r>
            <a:endParaRPr lang="en-US" sz="1650" dirty="0"/>
          </a:p>
        </p:txBody>
      </p:sp>
      <p:sp>
        <p:nvSpPr>
          <p:cNvPr id="9" name="Text 7">
            <a:extLst>
              <a:ext uri="{FF2B5EF4-FFF2-40B4-BE49-F238E27FC236}">
                <a16:creationId xmlns:a16="http://schemas.microsoft.com/office/drawing/2014/main" id="{9A2A279A-7754-5E58-5946-1C4BAB3DB826}"/>
              </a:ext>
            </a:extLst>
          </p:cNvPr>
          <p:cNvSpPr/>
          <p:nvPr/>
        </p:nvSpPr>
        <p:spPr>
          <a:xfrm>
            <a:off x="440197" y="4676128"/>
            <a:ext cx="13124974" cy="343972"/>
          </a:xfrm>
          <a:prstGeom prst="rect">
            <a:avLst/>
          </a:prstGeom>
          <a:noFill/>
          <a:ln/>
        </p:spPr>
        <p:txBody>
          <a:bodyPr wrap="none" lIns="0" tIns="0" rIns="0" bIns="0" rtlCol="0" anchor="t"/>
          <a:lstStyle/>
          <a:p>
            <a:pPr marL="0" indent="0" algn="l">
              <a:lnSpc>
                <a:spcPts val="2700"/>
              </a:lnSpc>
              <a:buNone/>
            </a:pPr>
            <a:r>
              <a:rPr lang="en-US" sz="1650" dirty="0">
                <a:solidFill>
                  <a:srgbClr val="5B6E8C"/>
                </a:solidFill>
                <a:latin typeface="Manrope" pitchFamily="34" charset="0"/>
                <a:ea typeface="Manrope" pitchFamily="34" charset="-122"/>
                <a:cs typeface="Manrope" pitchFamily="34" charset="-120"/>
              </a:rPr>
              <a:t>These filters help users drill down to specific customer segments and analyze behavior effectively.</a:t>
            </a:r>
            <a:endParaRPr lang="en-US" sz="1650" dirty="0"/>
          </a:p>
        </p:txBody>
      </p:sp>
      <p:pic>
        <p:nvPicPr>
          <p:cNvPr id="10" name="Picture 9">
            <a:extLst>
              <a:ext uri="{FF2B5EF4-FFF2-40B4-BE49-F238E27FC236}">
                <a16:creationId xmlns:a16="http://schemas.microsoft.com/office/drawing/2014/main" id="{05DFA305-742D-BC91-4488-3FBEDB50B91F}"/>
              </a:ext>
            </a:extLst>
          </p:cNvPr>
          <p:cNvPicPr>
            <a:picLocks noChangeAspect="1"/>
          </p:cNvPicPr>
          <p:nvPr/>
        </p:nvPicPr>
        <p:blipFill>
          <a:blip r:embed="rId2"/>
          <a:stretch>
            <a:fillRect/>
          </a:stretch>
        </p:blipFill>
        <p:spPr>
          <a:xfrm>
            <a:off x="11204297" y="837620"/>
            <a:ext cx="3017936" cy="6667151"/>
          </a:xfrm>
          <a:prstGeom prst="rect">
            <a:avLst/>
          </a:prstGeom>
        </p:spPr>
      </p:pic>
    </p:spTree>
    <p:extLst>
      <p:ext uri="{BB962C8B-B14F-4D97-AF65-F5344CB8AC3E}">
        <p14:creationId xmlns:p14="http://schemas.microsoft.com/office/powerpoint/2010/main" val="263094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3E98B37-4400-853E-4F9B-2C5417BC2DD9}"/>
              </a:ext>
            </a:extLst>
          </p:cNvPr>
          <p:cNvSpPr/>
          <p:nvPr/>
        </p:nvSpPr>
        <p:spPr>
          <a:xfrm>
            <a:off x="793790" y="667345"/>
            <a:ext cx="869061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Combined Insights (Summary)</a:t>
            </a:r>
            <a:endParaRPr lang="en-US" sz="4450" dirty="0"/>
          </a:p>
        </p:txBody>
      </p:sp>
      <p:sp>
        <p:nvSpPr>
          <p:cNvPr id="3" name="Text 1">
            <a:extLst>
              <a:ext uri="{FF2B5EF4-FFF2-40B4-BE49-F238E27FC236}">
                <a16:creationId xmlns:a16="http://schemas.microsoft.com/office/drawing/2014/main" id="{BB33410A-055C-04CE-B165-B03503EC81B2}"/>
              </a:ext>
            </a:extLst>
          </p:cNvPr>
          <p:cNvSpPr/>
          <p:nvPr/>
        </p:nvSpPr>
        <p:spPr>
          <a:xfrm>
            <a:off x="793790" y="1466850"/>
            <a:ext cx="4018002" cy="425291"/>
          </a:xfrm>
          <a:prstGeom prst="rect">
            <a:avLst/>
          </a:prstGeom>
          <a:noFill/>
          <a:ln/>
        </p:spPr>
        <p:txBody>
          <a:bodyPr wrap="none" lIns="0" tIns="0" rIns="0" bIns="0" rtlCol="0" anchor="t"/>
          <a:lstStyle/>
          <a:p>
            <a:pPr marL="0" indent="0" algn="l">
              <a:lnSpc>
                <a:spcPts val="3300"/>
              </a:lnSpc>
              <a:buNone/>
            </a:pPr>
            <a:r>
              <a:rPr lang="en-US" sz="2650" dirty="0">
                <a:solidFill>
                  <a:srgbClr val="5B6E8C"/>
                </a:solidFill>
                <a:latin typeface="Alexandria Medium" pitchFamily="34" charset="0"/>
                <a:ea typeface="Alexandria Medium" pitchFamily="34" charset="-122"/>
                <a:cs typeface="Alexandria Medium" pitchFamily="34" charset="-120"/>
              </a:rPr>
              <a:t>Top 6 Business Insights:</a:t>
            </a:r>
            <a:endParaRPr lang="en-US" sz="2650" dirty="0"/>
          </a:p>
        </p:txBody>
      </p:sp>
      <p:sp>
        <p:nvSpPr>
          <p:cNvPr id="4" name="Shape 2">
            <a:extLst>
              <a:ext uri="{FF2B5EF4-FFF2-40B4-BE49-F238E27FC236}">
                <a16:creationId xmlns:a16="http://schemas.microsoft.com/office/drawing/2014/main" id="{9FDC1017-6A1B-020A-880E-E39802B8D088}"/>
              </a:ext>
            </a:extLst>
          </p:cNvPr>
          <p:cNvSpPr/>
          <p:nvPr/>
        </p:nvSpPr>
        <p:spPr>
          <a:xfrm>
            <a:off x="793790" y="2232303"/>
            <a:ext cx="510302" cy="510302"/>
          </a:xfrm>
          <a:prstGeom prst="roundRect">
            <a:avLst>
              <a:gd name="adj" fmla="val 66675"/>
            </a:avLst>
          </a:prstGeom>
          <a:solidFill>
            <a:srgbClr val="E6F7FF"/>
          </a:solidFill>
          <a:ln w="7620">
            <a:solidFill>
              <a:srgbClr val="B3D5E4"/>
            </a:solidFill>
            <a:prstDash val="solid"/>
          </a:ln>
        </p:spPr>
      </p:sp>
      <p:sp>
        <p:nvSpPr>
          <p:cNvPr id="5" name="Text 3">
            <a:extLst>
              <a:ext uri="{FF2B5EF4-FFF2-40B4-BE49-F238E27FC236}">
                <a16:creationId xmlns:a16="http://schemas.microsoft.com/office/drawing/2014/main" id="{570F709B-7D0E-819A-CE8A-8579DEAA7C20}"/>
              </a:ext>
            </a:extLst>
          </p:cNvPr>
          <p:cNvSpPr/>
          <p:nvPr/>
        </p:nvSpPr>
        <p:spPr>
          <a:xfrm>
            <a:off x="878860" y="227480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1</a:t>
            </a:r>
            <a:endParaRPr lang="en-US" sz="2650" dirty="0"/>
          </a:p>
        </p:txBody>
      </p:sp>
      <p:sp>
        <p:nvSpPr>
          <p:cNvPr id="6" name="Text 4">
            <a:extLst>
              <a:ext uri="{FF2B5EF4-FFF2-40B4-BE49-F238E27FC236}">
                <a16:creationId xmlns:a16="http://schemas.microsoft.com/office/drawing/2014/main" id="{7A9C6793-4460-44BA-8B26-70435C1A275B}"/>
              </a:ext>
            </a:extLst>
          </p:cNvPr>
          <p:cNvSpPr/>
          <p:nvPr/>
        </p:nvSpPr>
        <p:spPr>
          <a:xfrm>
            <a:off x="1530906" y="2310170"/>
            <a:ext cx="7904083"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Female customers generate higher revenue than males.</a:t>
            </a:r>
            <a:endParaRPr lang="en-US" sz="2200" dirty="0"/>
          </a:p>
        </p:txBody>
      </p:sp>
      <p:sp>
        <p:nvSpPr>
          <p:cNvPr id="7" name="Shape 5">
            <a:extLst>
              <a:ext uri="{FF2B5EF4-FFF2-40B4-BE49-F238E27FC236}">
                <a16:creationId xmlns:a16="http://schemas.microsoft.com/office/drawing/2014/main" id="{48A43144-60AC-8A0E-FA5C-49AE2E27B664}"/>
              </a:ext>
            </a:extLst>
          </p:cNvPr>
          <p:cNvSpPr/>
          <p:nvPr/>
        </p:nvSpPr>
        <p:spPr>
          <a:xfrm>
            <a:off x="793790" y="3196233"/>
            <a:ext cx="510302" cy="510302"/>
          </a:xfrm>
          <a:prstGeom prst="roundRect">
            <a:avLst>
              <a:gd name="adj" fmla="val 66675"/>
            </a:avLst>
          </a:prstGeom>
          <a:solidFill>
            <a:srgbClr val="E6F7FF"/>
          </a:solidFill>
          <a:ln w="7620">
            <a:solidFill>
              <a:srgbClr val="B3D5E4"/>
            </a:solidFill>
            <a:prstDash val="solid"/>
          </a:ln>
        </p:spPr>
      </p:sp>
      <p:sp>
        <p:nvSpPr>
          <p:cNvPr id="8" name="Text 6">
            <a:extLst>
              <a:ext uri="{FF2B5EF4-FFF2-40B4-BE49-F238E27FC236}">
                <a16:creationId xmlns:a16="http://schemas.microsoft.com/office/drawing/2014/main" id="{91420BF0-9F65-1751-1074-4DB3366C4924}"/>
              </a:ext>
            </a:extLst>
          </p:cNvPr>
          <p:cNvSpPr/>
          <p:nvPr/>
        </p:nvSpPr>
        <p:spPr>
          <a:xfrm>
            <a:off x="878860" y="32387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2</a:t>
            </a:r>
            <a:endParaRPr lang="en-US" sz="2650" dirty="0"/>
          </a:p>
        </p:txBody>
      </p:sp>
      <p:sp>
        <p:nvSpPr>
          <p:cNvPr id="9" name="Text 7">
            <a:extLst>
              <a:ext uri="{FF2B5EF4-FFF2-40B4-BE49-F238E27FC236}">
                <a16:creationId xmlns:a16="http://schemas.microsoft.com/office/drawing/2014/main" id="{32500AD1-3BFB-BCF4-15AF-DEDDA6814D82}"/>
              </a:ext>
            </a:extLst>
          </p:cNvPr>
          <p:cNvSpPr/>
          <p:nvPr/>
        </p:nvSpPr>
        <p:spPr>
          <a:xfrm>
            <a:off x="1530906" y="3274100"/>
            <a:ext cx="8147447" cy="354330"/>
          </a:xfrm>
          <a:prstGeom prst="rect">
            <a:avLst/>
          </a:prstGeom>
          <a:noFill/>
          <a:ln/>
        </p:spPr>
        <p:txBody>
          <a:bodyPr wrap="none" lIns="0" tIns="0" rIns="0" bIns="0" rtlCol="0" anchor="t"/>
          <a:lstStyle/>
          <a:p>
            <a:pPr marL="0" indent="0" algn="l">
              <a:lnSpc>
                <a:spcPts val="2750"/>
              </a:lnSpc>
              <a:buNone/>
            </a:pPr>
            <a:r>
              <a:rPr lang="en-US" sz="2200" dirty="0">
                <a:solidFill>
                  <a:srgbClr val="87ADFD"/>
                </a:solidFill>
                <a:latin typeface="Alexandria Medium" pitchFamily="34" charset="0"/>
                <a:ea typeface="Alexandria Medium" pitchFamily="34" charset="-122"/>
                <a:cs typeface="Alexandria Medium" pitchFamily="34" charset="-120"/>
              </a:rPr>
              <a:t>Age group 46-60 is the most valuable customer segment.</a:t>
            </a:r>
            <a:endParaRPr lang="en-US" sz="2200" dirty="0"/>
          </a:p>
        </p:txBody>
      </p:sp>
      <p:sp>
        <p:nvSpPr>
          <p:cNvPr id="10" name="Shape 8">
            <a:extLst>
              <a:ext uri="{FF2B5EF4-FFF2-40B4-BE49-F238E27FC236}">
                <a16:creationId xmlns:a16="http://schemas.microsoft.com/office/drawing/2014/main" id="{1905C5C4-B2DD-DFCB-8257-85CCAF6680FD}"/>
              </a:ext>
            </a:extLst>
          </p:cNvPr>
          <p:cNvSpPr/>
          <p:nvPr/>
        </p:nvSpPr>
        <p:spPr>
          <a:xfrm>
            <a:off x="793790" y="4160163"/>
            <a:ext cx="510302" cy="510302"/>
          </a:xfrm>
          <a:prstGeom prst="roundRect">
            <a:avLst>
              <a:gd name="adj" fmla="val 66675"/>
            </a:avLst>
          </a:prstGeom>
          <a:solidFill>
            <a:srgbClr val="E6F7FF"/>
          </a:solidFill>
          <a:ln w="7620">
            <a:solidFill>
              <a:srgbClr val="B3D5E4"/>
            </a:solidFill>
            <a:prstDash val="solid"/>
          </a:ln>
        </p:spPr>
      </p:sp>
      <p:sp>
        <p:nvSpPr>
          <p:cNvPr id="11" name="Text 9">
            <a:extLst>
              <a:ext uri="{FF2B5EF4-FFF2-40B4-BE49-F238E27FC236}">
                <a16:creationId xmlns:a16="http://schemas.microsoft.com/office/drawing/2014/main" id="{0879DD4C-5714-4006-773F-51B224783E82}"/>
              </a:ext>
            </a:extLst>
          </p:cNvPr>
          <p:cNvSpPr/>
          <p:nvPr/>
        </p:nvSpPr>
        <p:spPr>
          <a:xfrm>
            <a:off x="878860" y="420266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3</a:t>
            </a:r>
            <a:endParaRPr lang="en-US" sz="2650" dirty="0"/>
          </a:p>
        </p:txBody>
      </p:sp>
      <p:sp>
        <p:nvSpPr>
          <p:cNvPr id="12" name="Text 10">
            <a:extLst>
              <a:ext uri="{FF2B5EF4-FFF2-40B4-BE49-F238E27FC236}">
                <a16:creationId xmlns:a16="http://schemas.microsoft.com/office/drawing/2014/main" id="{822D7B86-2109-3132-416E-441E883451C9}"/>
              </a:ext>
            </a:extLst>
          </p:cNvPr>
          <p:cNvSpPr/>
          <p:nvPr/>
        </p:nvSpPr>
        <p:spPr>
          <a:xfrm>
            <a:off x="1530906" y="4238030"/>
            <a:ext cx="7942659" cy="354330"/>
          </a:xfrm>
          <a:prstGeom prst="rect">
            <a:avLst/>
          </a:prstGeom>
          <a:noFill/>
          <a:ln/>
        </p:spPr>
        <p:txBody>
          <a:bodyPr wrap="none" lIns="0" tIns="0" rIns="0" bIns="0" rtlCol="0" anchor="t"/>
          <a:lstStyle/>
          <a:p>
            <a:pPr marL="0" indent="0" algn="l">
              <a:lnSpc>
                <a:spcPts val="2750"/>
              </a:lnSpc>
              <a:buNone/>
            </a:pPr>
            <a:r>
              <a:rPr lang="en-US" sz="2200" dirty="0">
                <a:solidFill>
                  <a:srgbClr val="96B8FD"/>
                </a:solidFill>
                <a:latin typeface="Alexandria Medium" pitchFamily="34" charset="0"/>
                <a:ea typeface="Alexandria Medium" pitchFamily="34" charset="-122"/>
                <a:cs typeface="Alexandria Medium" pitchFamily="34" charset="-120"/>
              </a:rPr>
              <a:t>Clothing leads all categories and drives maximum sales.</a:t>
            </a:r>
            <a:endParaRPr lang="en-US" sz="2200" dirty="0"/>
          </a:p>
        </p:txBody>
      </p:sp>
      <p:sp>
        <p:nvSpPr>
          <p:cNvPr id="13" name="Shape 11">
            <a:extLst>
              <a:ext uri="{FF2B5EF4-FFF2-40B4-BE49-F238E27FC236}">
                <a16:creationId xmlns:a16="http://schemas.microsoft.com/office/drawing/2014/main" id="{46B8A124-38C2-6872-CE24-1F1990618B26}"/>
              </a:ext>
            </a:extLst>
          </p:cNvPr>
          <p:cNvSpPr/>
          <p:nvPr/>
        </p:nvSpPr>
        <p:spPr>
          <a:xfrm>
            <a:off x="793790" y="5124093"/>
            <a:ext cx="510302" cy="510302"/>
          </a:xfrm>
          <a:prstGeom prst="roundRect">
            <a:avLst>
              <a:gd name="adj" fmla="val 66675"/>
            </a:avLst>
          </a:prstGeom>
          <a:solidFill>
            <a:srgbClr val="E6F7FF"/>
          </a:solidFill>
          <a:ln w="7620">
            <a:solidFill>
              <a:srgbClr val="B3D5E4"/>
            </a:solidFill>
            <a:prstDash val="solid"/>
          </a:ln>
        </p:spPr>
      </p:sp>
      <p:sp>
        <p:nvSpPr>
          <p:cNvPr id="14" name="Text 12">
            <a:extLst>
              <a:ext uri="{FF2B5EF4-FFF2-40B4-BE49-F238E27FC236}">
                <a16:creationId xmlns:a16="http://schemas.microsoft.com/office/drawing/2014/main" id="{3017A397-08C1-E4E7-9035-BC4A06BF67A2}"/>
              </a:ext>
            </a:extLst>
          </p:cNvPr>
          <p:cNvSpPr/>
          <p:nvPr/>
        </p:nvSpPr>
        <p:spPr>
          <a:xfrm>
            <a:off x="878860" y="51665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4</a:t>
            </a:r>
            <a:endParaRPr lang="en-US" sz="2650" dirty="0"/>
          </a:p>
        </p:txBody>
      </p:sp>
      <p:sp>
        <p:nvSpPr>
          <p:cNvPr id="15" name="Text 13">
            <a:extLst>
              <a:ext uri="{FF2B5EF4-FFF2-40B4-BE49-F238E27FC236}">
                <a16:creationId xmlns:a16="http://schemas.microsoft.com/office/drawing/2014/main" id="{F652257D-7C26-6C05-75C2-C0D2F1B8DFAB}"/>
              </a:ext>
            </a:extLst>
          </p:cNvPr>
          <p:cNvSpPr/>
          <p:nvPr/>
        </p:nvSpPr>
        <p:spPr>
          <a:xfrm>
            <a:off x="1530906" y="5201960"/>
            <a:ext cx="6390323" cy="354330"/>
          </a:xfrm>
          <a:prstGeom prst="rect">
            <a:avLst/>
          </a:prstGeom>
          <a:noFill/>
          <a:ln/>
        </p:spPr>
        <p:txBody>
          <a:bodyPr wrap="none" lIns="0" tIns="0" rIns="0" bIns="0" rtlCol="0" anchor="t"/>
          <a:lstStyle/>
          <a:p>
            <a:pPr marL="0" indent="0" algn="l">
              <a:lnSpc>
                <a:spcPts val="2750"/>
              </a:lnSpc>
              <a:buNone/>
            </a:pPr>
            <a:r>
              <a:rPr lang="en-US" sz="2200" dirty="0">
                <a:solidFill>
                  <a:srgbClr val="ACD0FE"/>
                </a:solidFill>
                <a:latin typeface="Alexandria Medium" pitchFamily="34" charset="0"/>
                <a:ea typeface="Alexandria Medium" pitchFamily="34" charset="-122"/>
                <a:cs typeface="Alexandria Medium" pitchFamily="34" charset="-120"/>
              </a:rPr>
              <a:t>Cash is the most preferred payment method.</a:t>
            </a:r>
            <a:endParaRPr lang="en-US" sz="2200" dirty="0"/>
          </a:p>
        </p:txBody>
      </p:sp>
      <p:sp>
        <p:nvSpPr>
          <p:cNvPr id="16" name="Shape 14">
            <a:extLst>
              <a:ext uri="{FF2B5EF4-FFF2-40B4-BE49-F238E27FC236}">
                <a16:creationId xmlns:a16="http://schemas.microsoft.com/office/drawing/2014/main" id="{BA9D0ABB-9860-950B-952A-AD3F39D0D2D0}"/>
              </a:ext>
            </a:extLst>
          </p:cNvPr>
          <p:cNvSpPr/>
          <p:nvPr/>
        </p:nvSpPr>
        <p:spPr>
          <a:xfrm>
            <a:off x="793790" y="6088023"/>
            <a:ext cx="510302" cy="510302"/>
          </a:xfrm>
          <a:prstGeom prst="roundRect">
            <a:avLst>
              <a:gd name="adj" fmla="val 66675"/>
            </a:avLst>
          </a:prstGeom>
          <a:solidFill>
            <a:srgbClr val="E6F7FF"/>
          </a:solidFill>
          <a:ln w="7620">
            <a:solidFill>
              <a:srgbClr val="B3D5E4"/>
            </a:solidFill>
            <a:prstDash val="solid"/>
          </a:ln>
        </p:spPr>
      </p:sp>
      <p:sp>
        <p:nvSpPr>
          <p:cNvPr id="17" name="Text 15">
            <a:extLst>
              <a:ext uri="{FF2B5EF4-FFF2-40B4-BE49-F238E27FC236}">
                <a16:creationId xmlns:a16="http://schemas.microsoft.com/office/drawing/2014/main" id="{CFAA402E-35A1-BCC2-1319-F774A4C3C7C5}"/>
              </a:ext>
            </a:extLst>
          </p:cNvPr>
          <p:cNvSpPr/>
          <p:nvPr/>
        </p:nvSpPr>
        <p:spPr>
          <a:xfrm>
            <a:off x="878860" y="613052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5</a:t>
            </a:r>
            <a:endParaRPr lang="en-US" sz="2650" dirty="0"/>
          </a:p>
        </p:txBody>
      </p:sp>
      <p:sp>
        <p:nvSpPr>
          <p:cNvPr id="18" name="Text 16">
            <a:extLst>
              <a:ext uri="{FF2B5EF4-FFF2-40B4-BE49-F238E27FC236}">
                <a16:creationId xmlns:a16="http://schemas.microsoft.com/office/drawing/2014/main" id="{B9E534C3-9995-0DE8-D296-0DA1746C9AA2}"/>
              </a:ext>
            </a:extLst>
          </p:cNvPr>
          <p:cNvSpPr/>
          <p:nvPr/>
        </p:nvSpPr>
        <p:spPr>
          <a:xfrm>
            <a:off x="1530906" y="6165890"/>
            <a:ext cx="10384155" cy="354330"/>
          </a:xfrm>
          <a:prstGeom prst="rect">
            <a:avLst/>
          </a:prstGeom>
          <a:noFill/>
          <a:ln/>
        </p:spPr>
        <p:txBody>
          <a:bodyPr wrap="none" lIns="0" tIns="0" rIns="0" bIns="0" rtlCol="0" anchor="t"/>
          <a:lstStyle/>
          <a:p>
            <a:pPr marL="0" indent="0" algn="l">
              <a:lnSpc>
                <a:spcPts val="2750"/>
              </a:lnSpc>
              <a:buNone/>
            </a:pPr>
            <a:r>
              <a:rPr lang="en-US" sz="2200" dirty="0">
                <a:solidFill>
                  <a:srgbClr val="92D6FF"/>
                </a:solidFill>
                <a:latin typeface="Alexandria Medium" pitchFamily="34" charset="0"/>
                <a:ea typeface="Alexandria Medium" pitchFamily="34" charset="-122"/>
                <a:cs typeface="Alexandria Medium" pitchFamily="34" charset="-120"/>
              </a:rPr>
              <a:t>Customers aged 18-25 show lowest spending → opportunity for discounts.</a:t>
            </a:r>
            <a:endParaRPr lang="en-US" sz="2200" dirty="0"/>
          </a:p>
        </p:txBody>
      </p:sp>
      <p:sp>
        <p:nvSpPr>
          <p:cNvPr id="19" name="Shape 17">
            <a:extLst>
              <a:ext uri="{FF2B5EF4-FFF2-40B4-BE49-F238E27FC236}">
                <a16:creationId xmlns:a16="http://schemas.microsoft.com/office/drawing/2014/main" id="{9A6668D1-B2FF-BF69-20E9-C1885A7F4875}"/>
              </a:ext>
            </a:extLst>
          </p:cNvPr>
          <p:cNvSpPr/>
          <p:nvPr/>
        </p:nvSpPr>
        <p:spPr>
          <a:xfrm>
            <a:off x="793790" y="7051953"/>
            <a:ext cx="510302" cy="510302"/>
          </a:xfrm>
          <a:prstGeom prst="roundRect">
            <a:avLst>
              <a:gd name="adj" fmla="val 66675"/>
            </a:avLst>
          </a:prstGeom>
          <a:solidFill>
            <a:srgbClr val="E6F7FF"/>
          </a:solidFill>
          <a:ln w="7620">
            <a:solidFill>
              <a:srgbClr val="B3D5E4"/>
            </a:solidFill>
            <a:prstDash val="solid"/>
          </a:ln>
        </p:spPr>
      </p:sp>
      <p:sp>
        <p:nvSpPr>
          <p:cNvPr id="20" name="Text 18">
            <a:extLst>
              <a:ext uri="{FF2B5EF4-FFF2-40B4-BE49-F238E27FC236}">
                <a16:creationId xmlns:a16="http://schemas.microsoft.com/office/drawing/2014/main" id="{5D13122E-BF51-FBAB-CBFF-575868E15DDF}"/>
              </a:ext>
            </a:extLst>
          </p:cNvPr>
          <p:cNvSpPr/>
          <p:nvPr/>
        </p:nvSpPr>
        <p:spPr>
          <a:xfrm>
            <a:off x="878860" y="709445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6</a:t>
            </a:r>
            <a:endParaRPr lang="en-US" sz="2650" dirty="0"/>
          </a:p>
        </p:txBody>
      </p:sp>
      <p:sp>
        <p:nvSpPr>
          <p:cNvPr id="21" name="Text 19">
            <a:extLst>
              <a:ext uri="{FF2B5EF4-FFF2-40B4-BE49-F238E27FC236}">
                <a16:creationId xmlns:a16="http://schemas.microsoft.com/office/drawing/2014/main" id="{0C449EE9-28A6-D723-F5D2-56B6DBCB3028}"/>
              </a:ext>
            </a:extLst>
          </p:cNvPr>
          <p:cNvSpPr/>
          <p:nvPr/>
        </p:nvSpPr>
        <p:spPr>
          <a:xfrm>
            <a:off x="1530906" y="7129820"/>
            <a:ext cx="11531441"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Category + gender + age segmentation helps identify profitable customer groups.</a:t>
            </a:r>
            <a:endParaRPr lang="en-US" sz="2200" dirty="0"/>
          </a:p>
        </p:txBody>
      </p:sp>
    </p:spTree>
    <p:extLst>
      <p:ext uri="{BB962C8B-B14F-4D97-AF65-F5344CB8AC3E}">
        <p14:creationId xmlns:p14="http://schemas.microsoft.com/office/powerpoint/2010/main" val="190620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82E5139-CFB1-2009-FC50-FC42791F1832}"/>
              </a:ext>
            </a:extLst>
          </p:cNvPr>
          <p:cNvSpPr/>
          <p:nvPr/>
        </p:nvSpPr>
        <p:spPr>
          <a:xfrm>
            <a:off x="523042" y="411004"/>
            <a:ext cx="3736181" cy="466963"/>
          </a:xfrm>
          <a:prstGeom prst="rect">
            <a:avLst/>
          </a:prstGeom>
          <a:noFill/>
          <a:ln/>
        </p:spPr>
        <p:txBody>
          <a:bodyPr wrap="none" lIns="0" tIns="0" rIns="0" bIns="0" rtlCol="0" anchor="t"/>
          <a:lstStyle/>
          <a:p>
            <a:pPr marL="0" indent="0" algn="l">
              <a:lnSpc>
                <a:spcPts val="3650"/>
              </a:lnSpc>
              <a:buNone/>
            </a:pPr>
            <a:r>
              <a:rPr lang="en-US" sz="2900" dirty="0">
                <a:solidFill>
                  <a:srgbClr val="5B6E8C"/>
                </a:solidFill>
                <a:latin typeface="Alexandria Medium" pitchFamily="34" charset="0"/>
                <a:ea typeface="Alexandria Medium" pitchFamily="34" charset="-122"/>
                <a:cs typeface="Alexandria Medium" pitchFamily="34" charset="-120"/>
              </a:rPr>
              <a:t>SQL Queries Used</a:t>
            </a:r>
            <a:endParaRPr lang="en-US" sz="2900" dirty="0"/>
          </a:p>
        </p:txBody>
      </p:sp>
      <p:sp>
        <p:nvSpPr>
          <p:cNvPr id="3" name="Text 1">
            <a:extLst>
              <a:ext uri="{FF2B5EF4-FFF2-40B4-BE49-F238E27FC236}">
                <a16:creationId xmlns:a16="http://schemas.microsoft.com/office/drawing/2014/main" id="{B9437561-C2C3-6FE3-0F58-0003BBF26BE0}"/>
              </a:ext>
            </a:extLst>
          </p:cNvPr>
          <p:cNvSpPr/>
          <p:nvPr/>
        </p:nvSpPr>
        <p:spPr>
          <a:xfrm>
            <a:off x="523042" y="1176814"/>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(Short version on PPT - full version will be provided separately)</a:t>
            </a:r>
            <a:endParaRPr lang="en-US" sz="1150" dirty="0"/>
          </a:p>
        </p:txBody>
      </p:sp>
      <p:sp>
        <p:nvSpPr>
          <p:cNvPr id="4" name="Text 2">
            <a:extLst>
              <a:ext uri="{FF2B5EF4-FFF2-40B4-BE49-F238E27FC236}">
                <a16:creationId xmlns:a16="http://schemas.microsoft.com/office/drawing/2014/main" id="{3AE1E68B-23E9-8662-1B9B-AFCD170AB355}"/>
              </a:ext>
            </a:extLst>
          </p:cNvPr>
          <p:cNvSpPr/>
          <p:nvPr/>
        </p:nvSpPr>
        <p:spPr>
          <a:xfrm>
            <a:off x="523042" y="1639967"/>
            <a:ext cx="2241709" cy="280154"/>
          </a:xfrm>
          <a:prstGeom prst="rect">
            <a:avLst/>
          </a:prstGeom>
          <a:noFill/>
          <a:ln/>
        </p:spPr>
        <p:txBody>
          <a:bodyPr wrap="none" lIns="0" tIns="0" rIns="0" bIns="0" rtlCol="0" anchor="t"/>
          <a:lstStyle/>
          <a:p>
            <a:pPr marL="0" indent="0" algn="l">
              <a:lnSpc>
                <a:spcPts val="2200"/>
              </a:lnSpc>
              <a:buNone/>
            </a:pPr>
            <a:r>
              <a:rPr lang="en-US" sz="1750" dirty="0">
                <a:solidFill>
                  <a:srgbClr val="5B6E8C"/>
                </a:solidFill>
                <a:latin typeface="Alexandria Medium" pitchFamily="34" charset="0"/>
                <a:ea typeface="Alexandria Medium" pitchFamily="34" charset="-122"/>
                <a:cs typeface="Alexandria Medium" pitchFamily="34" charset="-120"/>
              </a:rPr>
              <a:t>Examples:</a:t>
            </a:r>
            <a:endParaRPr lang="en-US" sz="1750" dirty="0"/>
          </a:p>
        </p:txBody>
      </p:sp>
      <p:sp>
        <p:nvSpPr>
          <p:cNvPr id="5" name="Text 3">
            <a:extLst>
              <a:ext uri="{FF2B5EF4-FFF2-40B4-BE49-F238E27FC236}">
                <a16:creationId xmlns:a16="http://schemas.microsoft.com/office/drawing/2014/main" id="{956AECF4-3389-4EBF-C1AC-91EE06FBED5B}"/>
              </a:ext>
            </a:extLst>
          </p:cNvPr>
          <p:cNvSpPr/>
          <p:nvPr/>
        </p:nvSpPr>
        <p:spPr>
          <a:xfrm>
            <a:off x="523042" y="2144197"/>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1. Total Revenue</a:t>
            </a:r>
            <a:endParaRPr lang="en-US" sz="1150" dirty="0"/>
          </a:p>
        </p:txBody>
      </p:sp>
      <p:sp>
        <p:nvSpPr>
          <p:cNvPr id="6" name="Shape 4">
            <a:extLst>
              <a:ext uri="{FF2B5EF4-FFF2-40B4-BE49-F238E27FC236}">
                <a16:creationId xmlns:a16="http://schemas.microsoft.com/office/drawing/2014/main" id="{DDA5390F-D512-C056-7335-9C0B2A8D868F}"/>
              </a:ext>
            </a:extLst>
          </p:cNvPr>
          <p:cNvSpPr/>
          <p:nvPr/>
        </p:nvSpPr>
        <p:spPr>
          <a:xfrm>
            <a:off x="523042" y="2551390"/>
            <a:ext cx="13584317" cy="463153"/>
          </a:xfrm>
          <a:prstGeom prst="roundRect">
            <a:avLst>
              <a:gd name="adj" fmla="val 48401"/>
            </a:avLst>
          </a:prstGeom>
          <a:solidFill>
            <a:srgbClr val="F2F2F2"/>
          </a:solidFill>
          <a:ln/>
        </p:spPr>
      </p:sp>
      <p:sp>
        <p:nvSpPr>
          <p:cNvPr id="7" name="Shape 5">
            <a:extLst>
              <a:ext uri="{FF2B5EF4-FFF2-40B4-BE49-F238E27FC236}">
                <a16:creationId xmlns:a16="http://schemas.microsoft.com/office/drawing/2014/main" id="{2CC8512F-2867-634F-2F7E-33F6B2DB3086}"/>
              </a:ext>
            </a:extLst>
          </p:cNvPr>
          <p:cNvSpPr/>
          <p:nvPr/>
        </p:nvSpPr>
        <p:spPr>
          <a:xfrm>
            <a:off x="515660" y="2551390"/>
            <a:ext cx="13599081" cy="463153"/>
          </a:xfrm>
          <a:prstGeom prst="roundRect">
            <a:avLst>
              <a:gd name="adj" fmla="val 4840"/>
            </a:avLst>
          </a:prstGeom>
          <a:solidFill>
            <a:srgbClr val="F2F2F2"/>
          </a:solidFill>
          <a:ln/>
        </p:spPr>
      </p:sp>
      <p:sp>
        <p:nvSpPr>
          <p:cNvPr id="8" name="Text 6">
            <a:extLst>
              <a:ext uri="{FF2B5EF4-FFF2-40B4-BE49-F238E27FC236}">
                <a16:creationId xmlns:a16="http://schemas.microsoft.com/office/drawing/2014/main" id="{52F113C6-C2D7-0E8A-A296-3898A135A094}"/>
              </a:ext>
            </a:extLst>
          </p:cNvPr>
          <p:cNvSpPr/>
          <p:nvPr/>
        </p:nvSpPr>
        <p:spPr>
          <a:xfrm>
            <a:off x="665083" y="2663428"/>
            <a:ext cx="13300234"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SELECT SUM(quantity * price) AS total_revenue FROM customer;</a:t>
            </a:r>
            <a:endParaRPr lang="en-US" sz="1150" dirty="0"/>
          </a:p>
        </p:txBody>
      </p:sp>
      <p:sp>
        <p:nvSpPr>
          <p:cNvPr id="9" name="Text 7">
            <a:extLst>
              <a:ext uri="{FF2B5EF4-FFF2-40B4-BE49-F238E27FC236}">
                <a16:creationId xmlns:a16="http://schemas.microsoft.com/office/drawing/2014/main" id="{1F034F7E-CFE8-6F39-8074-0CD9D8FB69FF}"/>
              </a:ext>
            </a:extLst>
          </p:cNvPr>
          <p:cNvSpPr/>
          <p:nvPr/>
        </p:nvSpPr>
        <p:spPr>
          <a:xfrm>
            <a:off x="523042" y="3182660"/>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2. Revenue by Gender</a:t>
            </a:r>
            <a:endParaRPr lang="en-US" sz="1150" dirty="0"/>
          </a:p>
        </p:txBody>
      </p:sp>
      <p:sp>
        <p:nvSpPr>
          <p:cNvPr id="10" name="Shape 8">
            <a:extLst>
              <a:ext uri="{FF2B5EF4-FFF2-40B4-BE49-F238E27FC236}">
                <a16:creationId xmlns:a16="http://schemas.microsoft.com/office/drawing/2014/main" id="{AED9E96C-E0A8-78B1-1803-487DC593111E}"/>
              </a:ext>
            </a:extLst>
          </p:cNvPr>
          <p:cNvSpPr/>
          <p:nvPr/>
        </p:nvSpPr>
        <p:spPr>
          <a:xfrm>
            <a:off x="523042" y="3589853"/>
            <a:ext cx="13584317" cy="463153"/>
          </a:xfrm>
          <a:prstGeom prst="roundRect">
            <a:avLst>
              <a:gd name="adj" fmla="val 48401"/>
            </a:avLst>
          </a:prstGeom>
          <a:solidFill>
            <a:srgbClr val="F2F2F2"/>
          </a:solidFill>
          <a:ln/>
        </p:spPr>
      </p:sp>
      <p:sp>
        <p:nvSpPr>
          <p:cNvPr id="11" name="Shape 9">
            <a:extLst>
              <a:ext uri="{FF2B5EF4-FFF2-40B4-BE49-F238E27FC236}">
                <a16:creationId xmlns:a16="http://schemas.microsoft.com/office/drawing/2014/main" id="{AD36EA37-EB2F-08FD-AC3B-FA6F0E42F1CC}"/>
              </a:ext>
            </a:extLst>
          </p:cNvPr>
          <p:cNvSpPr/>
          <p:nvPr/>
        </p:nvSpPr>
        <p:spPr>
          <a:xfrm>
            <a:off x="515660" y="3589853"/>
            <a:ext cx="13599081" cy="463153"/>
          </a:xfrm>
          <a:prstGeom prst="roundRect">
            <a:avLst>
              <a:gd name="adj" fmla="val 4840"/>
            </a:avLst>
          </a:prstGeom>
          <a:solidFill>
            <a:srgbClr val="F2F2F2"/>
          </a:solidFill>
          <a:ln/>
        </p:spPr>
      </p:sp>
      <p:sp>
        <p:nvSpPr>
          <p:cNvPr id="12" name="Text 10">
            <a:extLst>
              <a:ext uri="{FF2B5EF4-FFF2-40B4-BE49-F238E27FC236}">
                <a16:creationId xmlns:a16="http://schemas.microsoft.com/office/drawing/2014/main" id="{D6CD6A85-5226-F591-7924-D39B2ECF5627}"/>
              </a:ext>
            </a:extLst>
          </p:cNvPr>
          <p:cNvSpPr/>
          <p:nvPr/>
        </p:nvSpPr>
        <p:spPr>
          <a:xfrm>
            <a:off x="665083" y="3701891"/>
            <a:ext cx="13300234"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SELECT gender, SUM(quantity * price) AS revenue FROM customer GROUP BY gender;</a:t>
            </a:r>
            <a:endParaRPr lang="en-US" sz="1150" dirty="0"/>
          </a:p>
        </p:txBody>
      </p:sp>
      <p:sp>
        <p:nvSpPr>
          <p:cNvPr id="13" name="Text 11">
            <a:extLst>
              <a:ext uri="{FF2B5EF4-FFF2-40B4-BE49-F238E27FC236}">
                <a16:creationId xmlns:a16="http://schemas.microsoft.com/office/drawing/2014/main" id="{A22ED8A9-A825-2765-E866-89436BD526E4}"/>
              </a:ext>
            </a:extLst>
          </p:cNvPr>
          <p:cNvSpPr/>
          <p:nvPr/>
        </p:nvSpPr>
        <p:spPr>
          <a:xfrm>
            <a:off x="523042" y="4221123"/>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3. Revenue by Age Group</a:t>
            </a:r>
            <a:endParaRPr lang="en-US" sz="1150" dirty="0"/>
          </a:p>
        </p:txBody>
      </p:sp>
      <p:sp>
        <p:nvSpPr>
          <p:cNvPr id="14" name="Shape 12">
            <a:extLst>
              <a:ext uri="{FF2B5EF4-FFF2-40B4-BE49-F238E27FC236}">
                <a16:creationId xmlns:a16="http://schemas.microsoft.com/office/drawing/2014/main" id="{F5EF53E3-59D5-3CB8-688B-4C8262B48B18}"/>
              </a:ext>
            </a:extLst>
          </p:cNvPr>
          <p:cNvSpPr/>
          <p:nvPr/>
        </p:nvSpPr>
        <p:spPr>
          <a:xfrm>
            <a:off x="523042" y="4628317"/>
            <a:ext cx="13584317" cy="2375773"/>
          </a:xfrm>
          <a:prstGeom prst="roundRect">
            <a:avLst>
              <a:gd name="adj" fmla="val 9436"/>
            </a:avLst>
          </a:prstGeom>
          <a:solidFill>
            <a:srgbClr val="F2F2F2"/>
          </a:solidFill>
          <a:ln/>
        </p:spPr>
      </p:sp>
      <p:sp>
        <p:nvSpPr>
          <p:cNvPr id="15" name="Shape 13">
            <a:extLst>
              <a:ext uri="{FF2B5EF4-FFF2-40B4-BE49-F238E27FC236}">
                <a16:creationId xmlns:a16="http://schemas.microsoft.com/office/drawing/2014/main" id="{B0EDB3B4-B744-6500-420F-748F52374E17}"/>
              </a:ext>
            </a:extLst>
          </p:cNvPr>
          <p:cNvSpPr/>
          <p:nvPr/>
        </p:nvSpPr>
        <p:spPr>
          <a:xfrm>
            <a:off x="515660" y="4628317"/>
            <a:ext cx="13599081" cy="2375773"/>
          </a:xfrm>
          <a:prstGeom prst="roundRect">
            <a:avLst>
              <a:gd name="adj" fmla="val 944"/>
            </a:avLst>
          </a:prstGeom>
          <a:solidFill>
            <a:srgbClr val="F2F2F2"/>
          </a:solidFill>
          <a:ln/>
        </p:spPr>
      </p:sp>
      <p:sp>
        <p:nvSpPr>
          <p:cNvPr id="16" name="Text 14">
            <a:extLst>
              <a:ext uri="{FF2B5EF4-FFF2-40B4-BE49-F238E27FC236}">
                <a16:creationId xmlns:a16="http://schemas.microsoft.com/office/drawing/2014/main" id="{1EB0D54D-0AC4-EB0E-5D64-C262A789208E}"/>
              </a:ext>
            </a:extLst>
          </p:cNvPr>
          <p:cNvSpPr/>
          <p:nvPr/>
        </p:nvSpPr>
        <p:spPr>
          <a:xfrm>
            <a:off x="665083" y="4740354"/>
            <a:ext cx="13300234" cy="2151698"/>
          </a:xfrm>
          <a:prstGeom prst="rect">
            <a:avLst/>
          </a:prstGeom>
          <a:noFill/>
          <a:ln/>
        </p:spPr>
        <p:txBody>
          <a:bodyPr wrap="square" lIns="0" tIns="0" rIns="0" bIns="0" rtlCol="0" anchor="t"/>
          <a:lstStyle/>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SELECT</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CASE</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WHEN age BETWEEN 18 AND 25 THEN '18-25'</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WHEN age BETWEEN 26 AND 35 THEN '26-35' WHEN age BETWEEN 36 AND 45 THEN '36-45' WHEN age BETWEEN 46 AND 60 THEN '46-60'</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ELSE '60+'</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END AS age_group,</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SUM(quantity * price) AS revenue</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FROM customer</a:t>
            </a:r>
            <a:endParaRPr lang="en-US" sz="1150" dirty="0"/>
          </a:p>
          <a:p>
            <a:pPr marL="0" indent="0" algn="l">
              <a:lnSpc>
                <a:spcPts val="1850"/>
              </a:lnSpc>
              <a:buNone/>
            </a:pPr>
            <a:r>
              <a:rPr lang="en-US" sz="1150" dirty="0">
                <a:solidFill>
                  <a:srgbClr val="5B6E8C"/>
                </a:solidFill>
                <a:highlight>
                  <a:srgbClr val="F2F2F2"/>
                </a:highlight>
                <a:latin typeface="Consolas" pitchFamily="34" charset="0"/>
                <a:ea typeface="Consolas" pitchFamily="34" charset="-122"/>
                <a:cs typeface="Consolas" pitchFamily="34" charset="-120"/>
              </a:rPr>
              <a:t>GROUP BY age_group;</a:t>
            </a:r>
            <a:endParaRPr lang="en-US" sz="1150" dirty="0"/>
          </a:p>
        </p:txBody>
      </p:sp>
      <p:sp>
        <p:nvSpPr>
          <p:cNvPr id="17" name="Text 15">
            <a:extLst>
              <a:ext uri="{FF2B5EF4-FFF2-40B4-BE49-F238E27FC236}">
                <a16:creationId xmlns:a16="http://schemas.microsoft.com/office/drawing/2014/main" id="{642649D7-ED07-EB76-35F1-1720E31956FC}"/>
              </a:ext>
            </a:extLst>
          </p:cNvPr>
          <p:cNvSpPr/>
          <p:nvPr/>
        </p:nvSpPr>
        <p:spPr>
          <a:xfrm>
            <a:off x="523042" y="7172206"/>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Note:</a:t>
            </a:r>
            <a:endParaRPr lang="en-US" sz="1150" dirty="0"/>
          </a:p>
        </p:txBody>
      </p:sp>
      <p:sp>
        <p:nvSpPr>
          <p:cNvPr id="18" name="Text 16">
            <a:extLst>
              <a:ext uri="{FF2B5EF4-FFF2-40B4-BE49-F238E27FC236}">
                <a16:creationId xmlns:a16="http://schemas.microsoft.com/office/drawing/2014/main" id="{849DFDEE-EEF3-AC74-2044-2352395C2EB6}"/>
              </a:ext>
            </a:extLst>
          </p:cNvPr>
          <p:cNvSpPr/>
          <p:nvPr/>
        </p:nvSpPr>
        <p:spPr>
          <a:xfrm>
            <a:off x="523042" y="7579400"/>
            <a:ext cx="13584317" cy="239078"/>
          </a:xfrm>
          <a:prstGeom prst="rect">
            <a:avLst/>
          </a:prstGeom>
          <a:noFill/>
          <a:ln/>
        </p:spPr>
        <p:txBody>
          <a:bodyPr wrap="none" lIns="0" tIns="0" rIns="0" bIns="0" rtlCol="0" anchor="t"/>
          <a:lstStyle/>
          <a:p>
            <a:pPr marL="0" indent="0" algn="l">
              <a:lnSpc>
                <a:spcPts val="1850"/>
              </a:lnSpc>
              <a:buNone/>
            </a:pPr>
            <a:r>
              <a:rPr lang="en-US" sz="1150" dirty="0">
                <a:solidFill>
                  <a:srgbClr val="5B6E8C"/>
                </a:solidFill>
                <a:latin typeface="Manrope" pitchFamily="34" charset="0"/>
                <a:ea typeface="Manrope" pitchFamily="34" charset="-122"/>
                <a:cs typeface="Manrope" pitchFamily="34" charset="-120"/>
              </a:rPr>
              <a:t>Full SQL Queries document is attached separately.</a:t>
            </a:r>
            <a:endParaRPr lang="en-US" sz="1150" dirty="0"/>
          </a:p>
        </p:txBody>
      </p:sp>
    </p:spTree>
    <p:extLst>
      <p:ext uri="{BB962C8B-B14F-4D97-AF65-F5344CB8AC3E}">
        <p14:creationId xmlns:p14="http://schemas.microsoft.com/office/powerpoint/2010/main" val="159953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7004640-AC5E-1498-4B2C-94A01E856737}"/>
              </a:ext>
            </a:extLst>
          </p:cNvPr>
          <p:cNvSpPr/>
          <p:nvPr/>
        </p:nvSpPr>
        <p:spPr>
          <a:xfrm>
            <a:off x="793790" y="126130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Conclusion</a:t>
            </a:r>
            <a:endParaRPr lang="en-US" sz="4450" dirty="0"/>
          </a:p>
        </p:txBody>
      </p:sp>
      <p:sp>
        <p:nvSpPr>
          <p:cNvPr id="3" name="Text 1">
            <a:extLst>
              <a:ext uri="{FF2B5EF4-FFF2-40B4-BE49-F238E27FC236}">
                <a16:creationId xmlns:a16="http://schemas.microsoft.com/office/drawing/2014/main" id="{605C2874-967F-DA16-CE3D-AD07B9308394}"/>
              </a:ext>
            </a:extLst>
          </p:cNvPr>
          <p:cNvSpPr/>
          <p:nvPr/>
        </p:nvSpPr>
        <p:spPr>
          <a:xfrm>
            <a:off x="793790" y="231024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SQL &amp; Power BI together helped identify customer behavior patterns.</a:t>
            </a:r>
            <a:endParaRPr lang="en-US" sz="1750" dirty="0"/>
          </a:p>
        </p:txBody>
      </p:sp>
      <p:sp>
        <p:nvSpPr>
          <p:cNvPr id="4" name="Text 2">
            <a:extLst>
              <a:ext uri="{FF2B5EF4-FFF2-40B4-BE49-F238E27FC236}">
                <a16:creationId xmlns:a16="http://schemas.microsoft.com/office/drawing/2014/main" id="{AC5D137A-9EC0-1FB5-281C-003D6F567267}"/>
              </a:ext>
            </a:extLst>
          </p:cNvPr>
          <p:cNvSpPr/>
          <p:nvPr/>
        </p:nvSpPr>
        <p:spPr>
          <a:xfrm>
            <a:off x="793790" y="292829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The business can significantly increase revenue by focusing on:</a:t>
            </a:r>
            <a:endParaRPr lang="en-US" sz="1750" dirty="0"/>
          </a:p>
        </p:txBody>
      </p:sp>
      <p:sp>
        <p:nvSpPr>
          <p:cNvPr id="5" name="Shape 3">
            <a:extLst>
              <a:ext uri="{FF2B5EF4-FFF2-40B4-BE49-F238E27FC236}">
                <a16:creationId xmlns:a16="http://schemas.microsoft.com/office/drawing/2014/main" id="{D7CDC01F-5462-DC26-F8BF-8E1393156BFB}"/>
              </a:ext>
            </a:extLst>
          </p:cNvPr>
          <p:cNvSpPr/>
          <p:nvPr/>
        </p:nvSpPr>
        <p:spPr>
          <a:xfrm>
            <a:off x="793790" y="3546351"/>
            <a:ext cx="4196358" cy="1223248"/>
          </a:xfrm>
          <a:prstGeom prst="roundRect">
            <a:avLst>
              <a:gd name="adj" fmla="val 11960"/>
            </a:avLst>
          </a:prstGeom>
          <a:solidFill>
            <a:srgbClr val="FFFFFF"/>
          </a:solidFill>
          <a:ln w="30480">
            <a:solidFill>
              <a:srgbClr val="B3D5E4"/>
            </a:solidFill>
            <a:prstDash val="solid"/>
          </a:ln>
        </p:spPr>
        <p:txBody>
          <a:bodyPr/>
          <a:lstStyle/>
          <a:p>
            <a:endParaRPr lang="en-IN" dirty="0"/>
          </a:p>
        </p:txBody>
      </p:sp>
      <p:pic>
        <p:nvPicPr>
          <p:cNvPr id="6" name="Image 1" descr="preencoded.png">
            <a:extLst>
              <a:ext uri="{FF2B5EF4-FFF2-40B4-BE49-F238E27FC236}">
                <a16:creationId xmlns:a16="http://schemas.microsoft.com/office/drawing/2014/main" id="{42175658-B660-D5D2-9105-2EF985D8C191}"/>
              </a:ext>
            </a:extLst>
          </p:cNvPr>
          <p:cNvPicPr>
            <a:picLocks noChangeAspect="1"/>
          </p:cNvPicPr>
          <p:nvPr/>
        </p:nvPicPr>
        <p:blipFill>
          <a:blip r:embed="rId2"/>
          <a:stretch>
            <a:fillRect/>
          </a:stretch>
        </p:blipFill>
        <p:spPr>
          <a:xfrm>
            <a:off x="763310" y="3546351"/>
            <a:ext cx="121920" cy="1223248"/>
          </a:xfrm>
          <a:prstGeom prst="rect">
            <a:avLst/>
          </a:prstGeom>
        </p:spPr>
      </p:pic>
      <p:sp>
        <p:nvSpPr>
          <p:cNvPr id="7" name="Text 4">
            <a:extLst>
              <a:ext uri="{FF2B5EF4-FFF2-40B4-BE49-F238E27FC236}">
                <a16:creationId xmlns:a16="http://schemas.microsoft.com/office/drawing/2014/main" id="{BC5E9153-9962-C402-E594-537DE2B3A1C7}"/>
              </a:ext>
            </a:extLst>
          </p:cNvPr>
          <p:cNvSpPr/>
          <p:nvPr/>
        </p:nvSpPr>
        <p:spPr>
          <a:xfrm>
            <a:off x="1142524" y="38036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Female customers</a:t>
            </a:r>
            <a:endParaRPr lang="en-US" sz="2200" dirty="0"/>
          </a:p>
        </p:txBody>
      </p:sp>
      <p:sp>
        <p:nvSpPr>
          <p:cNvPr id="8" name="Shape 5">
            <a:extLst>
              <a:ext uri="{FF2B5EF4-FFF2-40B4-BE49-F238E27FC236}">
                <a16:creationId xmlns:a16="http://schemas.microsoft.com/office/drawing/2014/main" id="{8A365FCF-3EC6-139F-0883-CA948481805F}"/>
              </a:ext>
            </a:extLst>
          </p:cNvPr>
          <p:cNvSpPr/>
          <p:nvPr/>
        </p:nvSpPr>
        <p:spPr>
          <a:xfrm>
            <a:off x="5216962" y="3546351"/>
            <a:ext cx="4196358" cy="1223248"/>
          </a:xfrm>
          <a:prstGeom prst="roundRect">
            <a:avLst>
              <a:gd name="adj" fmla="val 11960"/>
            </a:avLst>
          </a:prstGeom>
          <a:solidFill>
            <a:srgbClr val="FFFFFF"/>
          </a:solidFill>
          <a:ln w="30480">
            <a:solidFill>
              <a:srgbClr val="B3D5E4"/>
            </a:solidFill>
            <a:prstDash val="solid"/>
          </a:ln>
        </p:spPr>
      </p:sp>
      <p:pic>
        <p:nvPicPr>
          <p:cNvPr id="9" name="Image 2" descr="preencoded.png">
            <a:extLst>
              <a:ext uri="{FF2B5EF4-FFF2-40B4-BE49-F238E27FC236}">
                <a16:creationId xmlns:a16="http://schemas.microsoft.com/office/drawing/2014/main" id="{FB0A00A9-F274-2DD7-2C84-5C3F6CC72DD4}"/>
              </a:ext>
            </a:extLst>
          </p:cNvPr>
          <p:cNvPicPr>
            <a:picLocks noChangeAspect="1"/>
          </p:cNvPicPr>
          <p:nvPr/>
        </p:nvPicPr>
        <p:blipFill>
          <a:blip r:embed="rId2"/>
          <a:stretch>
            <a:fillRect/>
          </a:stretch>
        </p:blipFill>
        <p:spPr>
          <a:xfrm>
            <a:off x="5186482" y="3546351"/>
            <a:ext cx="121920" cy="1223248"/>
          </a:xfrm>
          <a:prstGeom prst="rect">
            <a:avLst/>
          </a:prstGeom>
        </p:spPr>
      </p:pic>
      <p:sp>
        <p:nvSpPr>
          <p:cNvPr id="10" name="Text 6">
            <a:extLst>
              <a:ext uri="{FF2B5EF4-FFF2-40B4-BE49-F238E27FC236}">
                <a16:creationId xmlns:a16="http://schemas.microsoft.com/office/drawing/2014/main" id="{776FF060-4D3E-9BD5-EBAE-1670BDBD4A30}"/>
              </a:ext>
            </a:extLst>
          </p:cNvPr>
          <p:cNvSpPr/>
          <p:nvPr/>
        </p:nvSpPr>
        <p:spPr>
          <a:xfrm>
            <a:off x="5565696" y="38036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87ADFD"/>
                </a:solidFill>
                <a:latin typeface="Alexandria Medium" pitchFamily="34" charset="0"/>
                <a:ea typeface="Alexandria Medium" pitchFamily="34" charset="-122"/>
                <a:cs typeface="Alexandria Medium" pitchFamily="34" charset="-120"/>
              </a:rPr>
              <a:t>Age 26-60 groups</a:t>
            </a:r>
            <a:endParaRPr lang="en-US" sz="2200" dirty="0"/>
          </a:p>
        </p:txBody>
      </p:sp>
      <p:sp>
        <p:nvSpPr>
          <p:cNvPr id="11" name="Shape 7">
            <a:extLst>
              <a:ext uri="{FF2B5EF4-FFF2-40B4-BE49-F238E27FC236}">
                <a16:creationId xmlns:a16="http://schemas.microsoft.com/office/drawing/2014/main" id="{E74F722C-B17D-F23F-9A4B-879104A9B76F}"/>
              </a:ext>
            </a:extLst>
          </p:cNvPr>
          <p:cNvSpPr/>
          <p:nvPr/>
        </p:nvSpPr>
        <p:spPr>
          <a:xfrm>
            <a:off x="9640133" y="3546351"/>
            <a:ext cx="4196358" cy="1223248"/>
          </a:xfrm>
          <a:prstGeom prst="roundRect">
            <a:avLst>
              <a:gd name="adj" fmla="val 11960"/>
            </a:avLst>
          </a:prstGeom>
          <a:solidFill>
            <a:srgbClr val="FFFFFF"/>
          </a:solidFill>
          <a:ln w="30480">
            <a:solidFill>
              <a:srgbClr val="B3D5E4"/>
            </a:solidFill>
            <a:prstDash val="solid"/>
          </a:ln>
        </p:spPr>
      </p:sp>
      <p:pic>
        <p:nvPicPr>
          <p:cNvPr id="12" name="Image 3" descr="preencoded.png">
            <a:extLst>
              <a:ext uri="{FF2B5EF4-FFF2-40B4-BE49-F238E27FC236}">
                <a16:creationId xmlns:a16="http://schemas.microsoft.com/office/drawing/2014/main" id="{211D7490-5AC2-10C9-22E5-08DDF622DE84}"/>
              </a:ext>
            </a:extLst>
          </p:cNvPr>
          <p:cNvPicPr>
            <a:picLocks noChangeAspect="1"/>
          </p:cNvPicPr>
          <p:nvPr/>
        </p:nvPicPr>
        <p:blipFill>
          <a:blip r:embed="rId2"/>
          <a:stretch>
            <a:fillRect/>
          </a:stretch>
        </p:blipFill>
        <p:spPr>
          <a:xfrm>
            <a:off x="9609653" y="3546351"/>
            <a:ext cx="121920" cy="1223248"/>
          </a:xfrm>
          <a:prstGeom prst="rect">
            <a:avLst/>
          </a:prstGeom>
        </p:spPr>
      </p:pic>
      <p:sp>
        <p:nvSpPr>
          <p:cNvPr id="13" name="Text 8">
            <a:extLst>
              <a:ext uri="{FF2B5EF4-FFF2-40B4-BE49-F238E27FC236}">
                <a16:creationId xmlns:a16="http://schemas.microsoft.com/office/drawing/2014/main" id="{FB0F44E0-FCB0-038B-ADCA-5CE89EC96EC5}"/>
              </a:ext>
            </a:extLst>
          </p:cNvPr>
          <p:cNvSpPr/>
          <p:nvPr/>
        </p:nvSpPr>
        <p:spPr>
          <a:xfrm>
            <a:off x="9988868" y="3803645"/>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96B8FD"/>
                </a:solidFill>
                <a:latin typeface="Alexandria Medium" pitchFamily="34" charset="0"/>
                <a:ea typeface="Alexandria Medium" pitchFamily="34" charset="-122"/>
                <a:cs typeface="Alexandria Medium" pitchFamily="34" charset="-120"/>
              </a:rPr>
              <a:t>High-performing categories like Clothing</a:t>
            </a:r>
            <a:endParaRPr lang="en-US" sz="2200" dirty="0"/>
          </a:p>
        </p:txBody>
      </p:sp>
      <p:sp>
        <p:nvSpPr>
          <p:cNvPr id="14" name="Text 9">
            <a:extLst>
              <a:ext uri="{FF2B5EF4-FFF2-40B4-BE49-F238E27FC236}">
                <a16:creationId xmlns:a16="http://schemas.microsoft.com/office/drawing/2014/main" id="{CC81DDA5-5A5E-223E-5946-44ADB629A5EA}"/>
              </a:ext>
            </a:extLst>
          </p:cNvPr>
          <p:cNvSpPr/>
          <p:nvPr/>
        </p:nvSpPr>
        <p:spPr>
          <a:xfrm>
            <a:off x="793790" y="502475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Power BI dashboard makes insights interactive and easy to use.</a:t>
            </a:r>
            <a:endParaRPr lang="en-US" sz="1750" dirty="0"/>
          </a:p>
        </p:txBody>
      </p:sp>
    </p:spTree>
    <p:extLst>
      <p:ext uri="{BB962C8B-B14F-4D97-AF65-F5344CB8AC3E}">
        <p14:creationId xmlns:p14="http://schemas.microsoft.com/office/powerpoint/2010/main" val="121416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03AD50C-EB1E-DD62-27D0-73A0EE8534E2}"/>
              </a:ext>
            </a:extLst>
          </p:cNvPr>
          <p:cNvSpPr/>
          <p:nvPr/>
        </p:nvSpPr>
        <p:spPr>
          <a:xfrm>
            <a:off x="793790" y="9076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Recommendation</a:t>
            </a:r>
            <a:endParaRPr lang="en-US" sz="4450" dirty="0"/>
          </a:p>
        </p:txBody>
      </p:sp>
      <p:pic>
        <p:nvPicPr>
          <p:cNvPr id="3" name="Image 0" descr="preencoded.png">
            <a:extLst>
              <a:ext uri="{FF2B5EF4-FFF2-40B4-BE49-F238E27FC236}">
                <a16:creationId xmlns:a16="http://schemas.microsoft.com/office/drawing/2014/main" id="{4B29F6F3-E8E1-ACA0-0FB4-3F72A19281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2077045"/>
            <a:ext cx="340162" cy="340162"/>
          </a:xfrm>
          <a:prstGeom prst="rect">
            <a:avLst/>
          </a:prstGeom>
        </p:spPr>
      </p:pic>
      <p:sp>
        <p:nvSpPr>
          <p:cNvPr id="4" name="Text 1">
            <a:extLst>
              <a:ext uri="{FF2B5EF4-FFF2-40B4-BE49-F238E27FC236}">
                <a16:creationId xmlns:a16="http://schemas.microsoft.com/office/drawing/2014/main" id="{0CCBFD6A-8959-5D85-81BE-9837E8542A40}"/>
              </a:ext>
            </a:extLst>
          </p:cNvPr>
          <p:cNvSpPr/>
          <p:nvPr/>
        </p:nvSpPr>
        <p:spPr>
          <a:xfrm>
            <a:off x="1530906" y="2070021"/>
            <a:ext cx="7539990"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Launch personalized marketing for age groups 26-60</a:t>
            </a:r>
            <a:endParaRPr lang="en-US" sz="2200" dirty="0"/>
          </a:p>
        </p:txBody>
      </p:sp>
      <p:pic>
        <p:nvPicPr>
          <p:cNvPr id="5" name="Image 1" descr="preencoded.png">
            <a:extLst>
              <a:ext uri="{FF2B5EF4-FFF2-40B4-BE49-F238E27FC236}">
                <a16:creationId xmlns:a16="http://schemas.microsoft.com/office/drawing/2014/main" id="{A959F841-7B32-B22F-958F-3E05D4AEC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3218140"/>
            <a:ext cx="340162" cy="340162"/>
          </a:xfrm>
          <a:prstGeom prst="rect">
            <a:avLst/>
          </a:prstGeom>
        </p:spPr>
      </p:pic>
      <p:sp>
        <p:nvSpPr>
          <p:cNvPr id="6" name="Text 2">
            <a:extLst>
              <a:ext uri="{FF2B5EF4-FFF2-40B4-BE49-F238E27FC236}">
                <a16:creationId xmlns:a16="http://schemas.microsoft.com/office/drawing/2014/main" id="{08795638-2378-91C9-D497-2BEBCFCA5CAB}"/>
              </a:ext>
            </a:extLst>
          </p:cNvPr>
          <p:cNvSpPr/>
          <p:nvPr/>
        </p:nvSpPr>
        <p:spPr>
          <a:xfrm>
            <a:off x="1530906" y="3211116"/>
            <a:ext cx="6317456" cy="354330"/>
          </a:xfrm>
          <a:prstGeom prst="rect">
            <a:avLst/>
          </a:prstGeom>
          <a:noFill/>
          <a:ln/>
        </p:spPr>
        <p:txBody>
          <a:bodyPr wrap="none" lIns="0" tIns="0" rIns="0" bIns="0" rtlCol="0" anchor="t"/>
          <a:lstStyle/>
          <a:p>
            <a:pPr marL="0" indent="0" algn="l">
              <a:lnSpc>
                <a:spcPts val="2750"/>
              </a:lnSpc>
              <a:buNone/>
            </a:pPr>
            <a:r>
              <a:rPr lang="en-US" sz="2200" dirty="0">
                <a:solidFill>
                  <a:srgbClr val="87ADFD"/>
                </a:solidFill>
                <a:latin typeface="Alexandria Medium" pitchFamily="34" charset="0"/>
                <a:ea typeface="Alexandria Medium" pitchFamily="34" charset="-122"/>
                <a:cs typeface="Alexandria Medium" pitchFamily="34" charset="-120"/>
              </a:rPr>
              <a:t>Improve digital offers for younger customers</a:t>
            </a:r>
            <a:endParaRPr lang="en-US" sz="2200" dirty="0"/>
          </a:p>
        </p:txBody>
      </p:sp>
      <p:pic>
        <p:nvPicPr>
          <p:cNvPr id="7" name="Image 2" descr="preencoded.png">
            <a:extLst>
              <a:ext uri="{FF2B5EF4-FFF2-40B4-BE49-F238E27FC236}">
                <a16:creationId xmlns:a16="http://schemas.microsoft.com/office/drawing/2014/main" id="{A963E314-CA65-2A3F-9802-4F7EEC550E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4359235"/>
            <a:ext cx="340162" cy="340162"/>
          </a:xfrm>
          <a:prstGeom prst="rect">
            <a:avLst/>
          </a:prstGeom>
        </p:spPr>
      </p:pic>
      <p:sp>
        <p:nvSpPr>
          <p:cNvPr id="8" name="Text 3">
            <a:extLst>
              <a:ext uri="{FF2B5EF4-FFF2-40B4-BE49-F238E27FC236}">
                <a16:creationId xmlns:a16="http://schemas.microsoft.com/office/drawing/2014/main" id="{B9769E1F-A31A-8923-408B-53D6B26DCEDF}"/>
              </a:ext>
            </a:extLst>
          </p:cNvPr>
          <p:cNvSpPr/>
          <p:nvPr/>
        </p:nvSpPr>
        <p:spPr>
          <a:xfrm>
            <a:off x="1530906" y="4352211"/>
            <a:ext cx="5438180" cy="354330"/>
          </a:xfrm>
          <a:prstGeom prst="rect">
            <a:avLst/>
          </a:prstGeom>
          <a:noFill/>
          <a:ln/>
        </p:spPr>
        <p:txBody>
          <a:bodyPr wrap="none" lIns="0" tIns="0" rIns="0" bIns="0" rtlCol="0" anchor="t"/>
          <a:lstStyle/>
          <a:p>
            <a:pPr marL="0" indent="0" algn="l">
              <a:lnSpc>
                <a:spcPts val="2750"/>
              </a:lnSpc>
              <a:buNone/>
            </a:pPr>
            <a:r>
              <a:rPr lang="en-US" sz="2200" dirty="0">
                <a:solidFill>
                  <a:srgbClr val="96B8FD"/>
                </a:solidFill>
                <a:latin typeface="Alexandria Medium" pitchFamily="34" charset="0"/>
                <a:ea typeface="Alexandria Medium" pitchFamily="34" charset="-122"/>
                <a:cs typeface="Alexandria Medium" pitchFamily="34" charset="-120"/>
              </a:rPr>
              <a:t>Offer cashback/EMI for card payments</a:t>
            </a:r>
            <a:endParaRPr lang="en-US" sz="2200" dirty="0"/>
          </a:p>
        </p:txBody>
      </p:sp>
      <p:pic>
        <p:nvPicPr>
          <p:cNvPr id="9" name="Image 3" descr="preencoded.png">
            <a:extLst>
              <a:ext uri="{FF2B5EF4-FFF2-40B4-BE49-F238E27FC236}">
                <a16:creationId xmlns:a16="http://schemas.microsoft.com/office/drawing/2014/main" id="{EF0085CE-A2F8-EC1C-579A-C19BDEF91D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5500330"/>
            <a:ext cx="340162" cy="340162"/>
          </a:xfrm>
          <a:prstGeom prst="rect">
            <a:avLst/>
          </a:prstGeom>
        </p:spPr>
      </p:pic>
      <p:sp>
        <p:nvSpPr>
          <p:cNvPr id="10" name="Text 4">
            <a:extLst>
              <a:ext uri="{FF2B5EF4-FFF2-40B4-BE49-F238E27FC236}">
                <a16:creationId xmlns:a16="http://schemas.microsoft.com/office/drawing/2014/main" id="{C7DB2ED4-490B-F3F7-20D8-DA4E810B0121}"/>
              </a:ext>
            </a:extLst>
          </p:cNvPr>
          <p:cNvSpPr/>
          <p:nvPr/>
        </p:nvSpPr>
        <p:spPr>
          <a:xfrm>
            <a:off x="1530906" y="5493306"/>
            <a:ext cx="6481882" cy="354330"/>
          </a:xfrm>
          <a:prstGeom prst="rect">
            <a:avLst/>
          </a:prstGeom>
          <a:noFill/>
          <a:ln/>
        </p:spPr>
        <p:txBody>
          <a:bodyPr wrap="none" lIns="0" tIns="0" rIns="0" bIns="0" rtlCol="0" anchor="t"/>
          <a:lstStyle/>
          <a:p>
            <a:pPr marL="0" indent="0" algn="l">
              <a:lnSpc>
                <a:spcPts val="2750"/>
              </a:lnSpc>
              <a:buNone/>
            </a:pPr>
            <a:r>
              <a:rPr lang="en-US" sz="2200" dirty="0">
                <a:solidFill>
                  <a:srgbClr val="ACD0FE"/>
                </a:solidFill>
                <a:latin typeface="Alexandria Medium" pitchFamily="34" charset="0"/>
                <a:ea typeface="Alexandria Medium" pitchFamily="34" charset="-122"/>
                <a:cs typeface="Alexandria Medium" pitchFamily="34" charset="-120"/>
              </a:rPr>
              <a:t>Increase stock for high-performing categories</a:t>
            </a:r>
            <a:endParaRPr lang="en-US" sz="2200" dirty="0"/>
          </a:p>
        </p:txBody>
      </p:sp>
      <p:pic>
        <p:nvPicPr>
          <p:cNvPr id="11" name="Image 4" descr="preencoded.png">
            <a:extLst>
              <a:ext uri="{FF2B5EF4-FFF2-40B4-BE49-F238E27FC236}">
                <a16:creationId xmlns:a16="http://schemas.microsoft.com/office/drawing/2014/main" id="{2D7853CB-6BF7-5039-1A91-E22609705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6641425"/>
            <a:ext cx="340162" cy="340162"/>
          </a:xfrm>
          <a:prstGeom prst="rect">
            <a:avLst/>
          </a:prstGeom>
        </p:spPr>
      </p:pic>
      <p:sp>
        <p:nvSpPr>
          <p:cNvPr id="12" name="Text 5">
            <a:extLst>
              <a:ext uri="{FF2B5EF4-FFF2-40B4-BE49-F238E27FC236}">
                <a16:creationId xmlns:a16="http://schemas.microsoft.com/office/drawing/2014/main" id="{843BE677-7089-16F5-AB09-CC372048C26C}"/>
              </a:ext>
            </a:extLst>
          </p:cNvPr>
          <p:cNvSpPr/>
          <p:nvPr/>
        </p:nvSpPr>
        <p:spPr>
          <a:xfrm>
            <a:off x="1530906" y="6634401"/>
            <a:ext cx="6223159"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Bundle offers for low-performing categories</a:t>
            </a:r>
            <a:endParaRPr lang="en-US" sz="2200" dirty="0"/>
          </a:p>
        </p:txBody>
      </p:sp>
    </p:spTree>
    <p:extLst>
      <p:ext uri="{BB962C8B-B14F-4D97-AF65-F5344CB8AC3E}">
        <p14:creationId xmlns:p14="http://schemas.microsoft.com/office/powerpoint/2010/main" val="172037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8867DE9-1D30-99A0-EC53-06F618A0DAC7}"/>
              </a:ext>
            </a:extLst>
          </p:cNvPr>
          <p:cNvSpPr/>
          <p:nvPr/>
        </p:nvSpPr>
        <p:spPr>
          <a:xfrm>
            <a:off x="793790" y="2989183"/>
            <a:ext cx="5670590" cy="708779"/>
          </a:xfrm>
          <a:prstGeom prst="rect">
            <a:avLst/>
          </a:prstGeom>
          <a:noFill/>
          <a:ln/>
        </p:spPr>
        <p:txBody>
          <a:bodyPr wrap="none" lIns="0" tIns="0" rIns="0" bIns="0" rtlCol="0" anchor="t"/>
          <a:lstStyle/>
          <a:p>
            <a:pPr marL="0" indent="0" algn="l">
              <a:lnSpc>
                <a:spcPts val="5550"/>
              </a:lnSpc>
              <a:buNone/>
            </a:pPr>
            <a:r>
              <a:rPr lang="en-US" sz="4800" b="1" dirty="0">
                <a:solidFill>
                  <a:srgbClr val="5B6E8C"/>
                </a:solidFill>
                <a:latin typeface="Alexandria Medium" pitchFamily="34" charset="0"/>
                <a:ea typeface="Alexandria Medium" pitchFamily="34" charset="-122"/>
                <a:cs typeface="Alexandria Medium" pitchFamily="34" charset="-120"/>
              </a:rPr>
              <a:t>Introduction</a:t>
            </a:r>
            <a:endParaRPr lang="en-US" sz="4800" b="1" dirty="0"/>
          </a:p>
        </p:txBody>
      </p:sp>
      <p:sp>
        <p:nvSpPr>
          <p:cNvPr id="3" name="Text 1">
            <a:extLst>
              <a:ext uri="{FF2B5EF4-FFF2-40B4-BE49-F238E27FC236}">
                <a16:creationId xmlns:a16="http://schemas.microsoft.com/office/drawing/2014/main" id="{7B89DF7A-A5D0-9DC8-C303-455D073061BB}"/>
              </a:ext>
            </a:extLst>
          </p:cNvPr>
          <p:cNvSpPr/>
          <p:nvPr/>
        </p:nvSpPr>
        <p:spPr>
          <a:xfrm>
            <a:off x="793790" y="4151590"/>
            <a:ext cx="13042821" cy="2449932"/>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Manrope" pitchFamily="34" charset="0"/>
                <a:ea typeface="Manrope" pitchFamily="34" charset="-122"/>
                <a:cs typeface="Manrope" pitchFamily="34" charset="-120"/>
              </a:rPr>
              <a:t>This project involves analyzing customer purchase data to understand patterns across gender, age groups, product categories, and payment methods. Using SQL for data extraction and Power BI for visualization, the goal is to generate insights that help in improving customer segmentation, sales strategy, and business decision-making.</a:t>
            </a:r>
            <a:endParaRPr lang="en-US" sz="2400" dirty="0"/>
          </a:p>
        </p:txBody>
      </p:sp>
    </p:spTree>
    <p:extLst>
      <p:ext uri="{BB962C8B-B14F-4D97-AF65-F5344CB8AC3E}">
        <p14:creationId xmlns:p14="http://schemas.microsoft.com/office/powerpoint/2010/main" val="356337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4970173-56C6-A033-45B4-3059311A5045}"/>
              </a:ext>
            </a:extLst>
          </p:cNvPr>
          <p:cNvSpPr/>
          <p:nvPr/>
        </p:nvSpPr>
        <p:spPr>
          <a:xfrm>
            <a:off x="793790" y="8685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Project Objectives</a:t>
            </a:r>
            <a:endParaRPr lang="en-US" sz="4450" dirty="0"/>
          </a:p>
        </p:txBody>
      </p:sp>
      <p:sp>
        <p:nvSpPr>
          <p:cNvPr id="3" name="Shape 1">
            <a:extLst>
              <a:ext uri="{FF2B5EF4-FFF2-40B4-BE49-F238E27FC236}">
                <a16:creationId xmlns:a16="http://schemas.microsoft.com/office/drawing/2014/main" id="{5F5FB84F-7DF0-5DEA-E17E-AB175FEAEA3F}"/>
              </a:ext>
            </a:extLst>
          </p:cNvPr>
          <p:cNvSpPr/>
          <p:nvPr/>
        </p:nvSpPr>
        <p:spPr>
          <a:xfrm>
            <a:off x="793790" y="2030968"/>
            <a:ext cx="510302" cy="510302"/>
          </a:xfrm>
          <a:prstGeom prst="roundRect">
            <a:avLst>
              <a:gd name="adj" fmla="val 66675"/>
            </a:avLst>
          </a:prstGeom>
          <a:solidFill>
            <a:srgbClr val="E6F7FF"/>
          </a:solidFill>
          <a:ln w="7620">
            <a:solidFill>
              <a:srgbClr val="B3D5E4"/>
            </a:solidFill>
            <a:prstDash val="solid"/>
          </a:ln>
        </p:spPr>
      </p:sp>
      <p:sp>
        <p:nvSpPr>
          <p:cNvPr id="4" name="Text 2">
            <a:extLst>
              <a:ext uri="{FF2B5EF4-FFF2-40B4-BE49-F238E27FC236}">
                <a16:creationId xmlns:a16="http://schemas.microsoft.com/office/drawing/2014/main" id="{EF63C8E7-7F8F-EA83-B0D1-954F0EE1AFB8}"/>
              </a:ext>
            </a:extLst>
          </p:cNvPr>
          <p:cNvSpPr/>
          <p:nvPr/>
        </p:nvSpPr>
        <p:spPr>
          <a:xfrm>
            <a:off x="878860" y="207347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1</a:t>
            </a:r>
            <a:endParaRPr lang="en-US" sz="2650" dirty="0"/>
          </a:p>
        </p:txBody>
      </p:sp>
      <p:sp>
        <p:nvSpPr>
          <p:cNvPr id="5" name="Text 3">
            <a:extLst>
              <a:ext uri="{FF2B5EF4-FFF2-40B4-BE49-F238E27FC236}">
                <a16:creationId xmlns:a16="http://schemas.microsoft.com/office/drawing/2014/main" id="{1E8F51AF-9ECF-A87B-982A-BDFA86EDBB61}"/>
              </a:ext>
            </a:extLst>
          </p:cNvPr>
          <p:cNvSpPr/>
          <p:nvPr/>
        </p:nvSpPr>
        <p:spPr>
          <a:xfrm>
            <a:off x="1530906" y="2108835"/>
            <a:ext cx="7782520"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Analyze total revenue, orders, customers, and quantity.</a:t>
            </a:r>
            <a:endParaRPr lang="en-US" sz="2200" dirty="0"/>
          </a:p>
        </p:txBody>
      </p:sp>
      <p:sp>
        <p:nvSpPr>
          <p:cNvPr id="6" name="Shape 4">
            <a:extLst>
              <a:ext uri="{FF2B5EF4-FFF2-40B4-BE49-F238E27FC236}">
                <a16:creationId xmlns:a16="http://schemas.microsoft.com/office/drawing/2014/main" id="{08B9C8CF-424C-7E34-4057-36E9A46C7BCC}"/>
              </a:ext>
            </a:extLst>
          </p:cNvPr>
          <p:cNvSpPr/>
          <p:nvPr/>
        </p:nvSpPr>
        <p:spPr>
          <a:xfrm>
            <a:off x="793790" y="2994898"/>
            <a:ext cx="510302" cy="510302"/>
          </a:xfrm>
          <a:prstGeom prst="roundRect">
            <a:avLst>
              <a:gd name="adj" fmla="val 66675"/>
            </a:avLst>
          </a:prstGeom>
          <a:solidFill>
            <a:srgbClr val="E6F7FF"/>
          </a:solidFill>
          <a:ln w="7620">
            <a:solidFill>
              <a:srgbClr val="B3D5E4"/>
            </a:solidFill>
            <a:prstDash val="solid"/>
          </a:ln>
        </p:spPr>
      </p:sp>
      <p:sp>
        <p:nvSpPr>
          <p:cNvPr id="7" name="Text 5">
            <a:extLst>
              <a:ext uri="{FF2B5EF4-FFF2-40B4-BE49-F238E27FC236}">
                <a16:creationId xmlns:a16="http://schemas.microsoft.com/office/drawing/2014/main" id="{30EAEBEC-D50B-29C4-083E-7EB2A7337826}"/>
              </a:ext>
            </a:extLst>
          </p:cNvPr>
          <p:cNvSpPr/>
          <p:nvPr/>
        </p:nvSpPr>
        <p:spPr>
          <a:xfrm>
            <a:off x="878860" y="303740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2</a:t>
            </a:r>
            <a:endParaRPr lang="en-US" sz="2650" dirty="0"/>
          </a:p>
        </p:txBody>
      </p:sp>
      <p:sp>
        <p:nvSpPr>
          <p:cNvPr id="8" name="Text 6">
            <a:extLst>
              <a:ext uri="{FF2B5EF4-FFF2-40B4-BE49-F238E27FC236}">
                <a16:creationId xmlns:a16="http://schemas.microsoft.com/office/drawing/2014/main" id="{908BDF6A-7D67-53F8-CDE2-1029A7587260}"/>
              </a:ext>
            </a:extLst>
          </p:cNvPr>
          <p:cNvSpPr/>
          <p:nvPr/>
        </p:nvSpPr>
        <p:spPr>
          <a:xfrm>
            <a:off x="1530906" y="3072765"/>
            <a:ext cx="6897886"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Identify the most profitable customer segments.</a:t>
            </a:r>
            <a:endParaRPr lang="en-US" sz="2200" dirty="0"/>
          </a:p>
        </p:txBody>
      </p:sp>
      <p:sp>
        <p:nvSpPr>
          <p:cNvPr id="9" name="Shape 7">
            <a:extLst>
              <a:ext uri="{FF2B5EF4-FFF2-40B4-BE49-F238E27FC236}">
                <a16:creationId xmlns:a16="http://schemas.microsoft.com/office/drawing/2014/main" id="{685C745C-D34B-A01A-25CC-05EBB4C21835}"/>
              </a:ext>
            </a:extLst>
          </p:cNvPr>
          <p:cNvSpPr/>
          <p:nvPr/>
        </p:nvSpPr>
        <p:spPr>
          <a:xfrm>
            <a:off x="793790" y="3958828"/>
            <a:ext cx="510302" cy="510302"/>
          </a:xfrm>
          <a:prstGeom prst="roundRect">
            <a:avLst>
              <a:gd name="adj" fmla="val 66675"/>
            </a:avLst>
          </a:prstGeom>
          <a:solidFill>
            <a:srgbClr val="E6F7FF"/>
          </a:solidFill>
          <a:ln w="7620">
            <a:solidFill>
              <a:srgbClr val="B3D5E4"/>
            </a:solidFill>
            <a:prstDash val="solid"/>
          </a:ln>
        </p:spPr>
      </p:sp>
      <p:sp>
        <p:nvSpPr>
          <p:cNvPr id="10" name="Text 8">
            <a:extLst>
              <a:ext uri="{FF2B5EF4-FFF2-40B4-BE49-F238E27FC236}">
                <a16:creationId xmlns:a16="http://schemas.microsoft.com/office/drawing/2014/main" id="{AFF3083F-D92F-AD41-FF35-92EC534E55A7}"/>
              </a:ext>
            </a:extLst>
          </p:cNvPr>
          <p:cNvSpPr/>
          <p:nvPr/>
        </p:nvSpPr>
        <p:spPr>
          <a:xfrm>
            <a:off x="878860" y="400133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3</a:t>
            </a:r>
            <a:endParaRPr lang="en-US" sz="2650" dirty="0"/>
          </a:p>
        </p:txBody>
      </p:sp>
      <p:sp>
        <p:nvSpPr>
          <p:cNvPr id="11" name="Text 9">
            <a:extLst>
              <a:ext uri="{FF2B5EF4-FFF2-40B4-BE49-F238E27FC236}">
                <a16:creationId xmlns:a16="http://schemas.microsoft.com/office/drawing/2014/main" id="{2231BE52-17F8-FF56-A5F9-92A2CCA50C71}"/>
              </a:ext>
            </a:extLst>
          </p:cNvPr>
          <p:cNvSpPr/>
          <p:nvPr/>
        </p:nvSpPr>
        <p:spPr>
          <a:xfrm>
            <a:off x="1530906" y="4036695"/>
            <a:ext cx="10229374"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Understand customer purchase behavior across gender and age groups.</a:t>
            </a:r>
            <a:endParaRPr lang="en-US" sz="2200" dirty="0"/>
          </a:p>
        </p:txBody>
      </p:sp>
      <p:sp>
        <p:nvSpPr>
          <p:cNvPr id="12" name="Shape 10">
            <a:extLst>
              <a:ext uri="{FF2B5EF4-FFF2-40B4-BE49-F238E27FC236}">
                <a16:creationId xmlns:a16="http://schemas.microsoft.com/office/drawing/2014/main" id="{9E4C1E91-0B45-FB11-2EFE-C2D9CA215921}"/>
              </a:ext>
            </a:extLst>
          </p:cNvPr>
          <p:cNvSpPr/>
          <p:nvPr/>
        </p:nvSpPr>
        <p:spPr>
          <a:xfrm>
            <a:off x="793790" y="4922758"/>
            <a:ext cx="510302" cy="510302"/>
          </a:xfrm>
          <a:prstGeom prst="roundRect">
            <a:avLst>
              <a:gd name="adj" fmla="val 66675"/>
            </a:avLst>
          </a:prstGeom>
          <a:solidFill>
            <a:srgbClr val="E6F7FF"/>
          </a:solidFill>
          <a:ln w="7620">
            <a:solidFill>
              <a:srgbClr val="B3D5E4"/>
            </a:solidFill>
            <a:prstDash val="solid"/>
          </a:ln>
        </p:spPr>
      </p:sp>
      <p:sp>
        <p:nvSpPr>
          <p:cNvPr id="13" name="Text 11">
            <a:extLst>
              <a:ext uri="{FF2B5EF4-FFF2-40B4-BE49-F238E27FC236}">
                <a16:creationId xmlns:a16="http://schemas.microsoft.com/office/drawing/2014/main" id="{C8916497-6A31-530E-9755-9EA9CE5ED1CC}"/>
              </a:ext>
            </a:extLst>
          </p:cNvPr>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4</a:t>
            </a:r>
            <a:endParaRPr lang="en-US" sz="2650" dirty="0"/>
          </a:p>
        </p:txBody>
      </p:sp>
      <p:sp>
        <p:nvSpPr>
          <p:cNvPr id="14" name="Text 12">
            <a:extLst>
              <a:ext uri="{FF2B5EF4-FFF2-40B4-BE49-F238E27FC236}">
                <a16:creationId xmlns:a16="http://schemas.microsoft.com/office/drawing/2014/main" id="{FF752043-B3C6-5B71-06CF-17BEDC165807}"/>
              </a:ext>
            </a:extLst>
          </p:cNvPr>
          <p:cNvSpPr/>
          <p:nvPr/>
        </p:nvSpPr>
        <p:spPr>
          <a:xfrm>
            <a:off x="1530906" y="5000625"/>
            <a:ext cx="5514380"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Analyze payment method preferences.</a:t>
            </a:r>
            <a:endParaRPr lang="en-US" sz="2200" dirty="0"/>
          </a:p>
        </p:txBody>
      </p:sp>
      <p:sp>
        <p:nvSpPr>
          <p:cNvPr id="15" name="Shape 13">
            <a:extLst>
              <a:ext uri="{FF2B5EF4-FFF2-40B4-BE49-F238E27FC236}">
                <a16:creationId xmlns:a16="http://schemas.microsoft.com/office/drawing/2014/main" id="{DEDE6693-9B10-52C6-2496-B79C3DAF4E92}"/>
              </a:ext>
            </a:extLst>
          </p:cNvPr>
          <p:cNvSpPr/>
          <p:nvPr/>
        </p:nvSpPr>
        <p:spPr>
          <a:xfrm>
            <a:off x="793790" y="5886688"/>
            <a:ext cx="510302" cy="510302"/>
          </a:xfrm>
          <a:prstGeom prst="roundRect">
            <a:avLst>
              <a:gd name="adj" fmla="val 66675"/>
            </a:avLst>
          </a:prstGeom>
          <a:solidFill>
            <a:srgbClr val="E6F7FF"/>
          </a:solidFill>
          <a:ln w="7620">
            <a:solidFill>
              <a:srgbClr val="B3D5E4"/>
            </a:solidFill>
            <a:prstDash val="solid"/>
          </a:ln>
        </p:spPr>
      </p:sp>
      <p:sp>
        <p:nvSpPr>
          <p:cNvPr id="16" name="Text 14">
            <a:extLst>
              <a:ext uri="{FF2B5EF4-FFF2-40B4-BE49-F238E27FC236}">
                <a16:creationId xmlns:a16="http://schemas.microsoft.com/office/drawing/2014/main" id="{D30FB8E3-502E-4AD5-125E-20DE81F3E406}"/>
              </a:ext>
            </a:extLst>
          </p:cNvPr>
          <p:cNvSpPr/>
          <p:nvPr/>
        </p:nvSpPr>
        <p:spPr>
          <a:xfrm>
            <a:off x="878860" y="59291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5</a:t>
            </a:r>
            <a:endParaRPr lang="en-US" sz="2650" dirty="0"/>
          </a:p>
        </p:txBody>
      </p:sp>
      <p:sp>
        <p:nvSpPr>
          <p:cNvPr id="17" name="Text 15">
            <a:extLst>
              <a:ext uri="{FF2B5EF4-FFF2-40B4-BE49-F238E27FC236}">
                <a16:creationId xmlns:a16="http://schemas.microsoft.com/office/drawing/2014/main" id="{F3F97F02-0FED-B266-AF6A-F625B4ACCAE9}"/>
              </a:ext>
            </a:extLst>
          </p:cNvPr>
          <p:cNvSpPr/>
          <p:nvPr/>
        </p:nvSpPr>
        <p:spPr>
          <a:xfrm>
            <a:off x="1530906" y="5964555"/>
            <a:ext cx="6786443"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Determine high-performing product categories.</a:t>
            </a:r>
            <a:endParaRPr lang="en-US" sz="2200" dirty="0"/>
          </a:p>
        </p:txBody>
      </p:sp>
      <p:sp>
        <p:nvSpPr>
          <p:cNvPr id="18" name="Shape 16">
            <a:extLst>
              <a:ext uri="{FF2B5EF4-FFF2-40B4-BE49-F238E27FC236}">
                <a16:creationId xmlns:a16="http://schemas.microsoft.com/office/drawing/2014/main" id="{F2734838-72E1-3DBC-9805-1F2F652365A4}"/>
              </a:ext>
            </a:extLst>
          </p:cNvPr>
          <p:cNvSpPr/>
          <p:nvPr/>
        </p:nvSpPr>
        <p:spPr>
          <a:xfrm>
            <a:off x="793790" y="6850618"/>
            <a:ext cx="510302" cy="510302"/>
          </a:xfrm>
          <a:prstGeom prst="roundRect">
            <a:avLst>
              <a:gd name="adj" fmla="val 66675"/>
            </a:avLst>
          </a:prstGeom>
          <a:solidFill>
            <a:srgbClr val="E6F7FF"/>
          </a:solidFill>
          <a:ln w="7620">
            <a:solidFill>
              <a:srgbClr val="B3D5E4"/>
            </a:solidFill>
            <a:prstDash val="solid"/>
          </a:ln>
        </p:spPr>
      </p:sp>
      <p:sp>
        <p:nvSpPr>
          <p:cNvPr id="19" name="Text 17">
            <a:extLst>
              <a:ext uri="{FF2B5EF4-FFF2-40B4-BE49-F238E27FC236}">
                <a16:creationId xmlns:a16="http://schemas.microsoft.com/office/drawing/2014/main" id="{7BD03571-2C7A-D7AC-F3B6-0A20225AAE0C}"/>
              </a:ext>
            </a:extLst>
          </p:cNvPr>
          <p:cNvSpPr/>
          <p:nvPr/>
        </p:nvSpPr>
        <p:spPr>
          <a:xfrm>
            <a:off x="878860" y="689312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lexandria Medium" pitchFamily="34" charset="0"/>
                <a:ea typeface="Alexandria Medium" pitchFamily="34" charset="-122"/>
                <a:cs typeface="Alexandria Medium" pitchFamily="34" charset="-120"/>
              </a:rPr>
              <a:t>6</a:t>
            </a:r>
            <a:endParaRPr lang="en-US" sz="2650" dirty="0"/>
          </a:p>
        </p:txBody>
      </p:sp>
      <p:sp>
        <p:nvSpPr>
          <p:cNvPr id="20" name="Text 18">
            <a:extLst>
              <a:ext uri="{FF2B5EF4-FFF2-40B4-BE49-F238E27FC236}">
                <a16:creationId xmlns:a16="http://schemas.microsoft.com/office/drawing/2014/main" id="{35F4AF00-9179-9121-F40C-8D54CF78D492}"/>
              </a:ext>
            </a:extLst>
          </p:cNvPr>
          <p:cNvSpPr/>
          <p:nvPr/>
        </p:nvSpPr>
        <p:spPr>
          <a:xfrm>
            <a:off x="1530906" y="6928485"/>
            <a:ext cx="8637151"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Build an interactive Power BI dashboard for decision-making</a:t>
            </a:r>
            <a:endParaRPr lang="en-US" sz="2200" dirty="0"/>
          </a:p>
        </p:txBody>
      </p:sp>
    </p:spTree>
    <p:extLst>
      <p:ext uri="{BB962C8B-B14F-4D97-AF65-F5344CB8AC3E}">
        <p14:creationId xmlns:p14="http://schemas.microsoft.com/office/powerpoint/2010/main" val="180884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BEF13E8-A5C5-5CB2-13ED-430E844585E7}"/>
              </a:ext>
            </a:extLst>
          </p:cNvPr>
          <p:cNvSpPr/>
          <p:nvPr/>
        </p:nvSpPr>
        <p:spPr>
          <a:xfrm>
            <a:off x="793790" y="66627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Dataset Overview</a:t>
            </a:r>
            <a:endParaRPr lang="en-US" sz="4450" dirty="0"/>
          </a:p>
        </p:txBody>
      </p:sp>
      <p:sp>
        <p:nvSpPr>
          <p:cNvPr id="3" name="Text 1">
            <a:extLst>
              <a:ext uri="{FF2B5EF4-FFF2-40B4-BE49-F238E27FC236}">
                <a16:creationId xmlns:a16="http://schemas.microsoft.com/office/drawing/2014/main" id="{C0FCFAF0-F8C3-ADC1-F3C0-0C39DBEAFF65}"/>
              </a:ext>
            </a:extLst>
          </p:cNvPr>
          <p:cNvSpPr/>
          <p:nvPr/>
        </p:nvSpPr>
        <p:spPr>
          <a:xfrm>
            <a:off x="793790" y="1942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Source:</a:t>
            </a:r>
            <a:endParaRPr lang="en-US" sz="2200" dirty="0"/>
          </a:p>
        </p:txBody>
      </p:sp>
      <p:sp>
        <p:nvSpPr>
          <p:cNvPr id="4" name="Text 2">
            <a:extLst>
              <a:ext uri="{FF2B5EF4-FFF2-40B4-BE49-F238E27FC236}">
                <a16:creationId xmlns:a16="http://schemas.microsoft.com/office/drawing/2014/main" id="{BBD7832A-2FB7-99D9-CF14-EE6A26ABA189}"/>
              </a:ext>
            </a:extLst>
          </p:cNvPr>
          <p:cNvSpPr/>
          <p:nvPr/>
        </p:nvSpPr>
        <p:spPr>
          <a:xfrm>
            <a:off x="793790" y="252317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Datamites Customer Segmentation Database</a:t>
            </a:r>
            <a:endParaRPr lang="en-US" sz="1750" dirty="0"/>
          </a:p>
        </p:txBody>
      </p:sp>
      <p:sp>
        <p:nvSpPr>
          <p:cNvPr id="5" name="Text 3">
            <a:extLst>
              <a:ext uri="{FF2B5EF4-FFF2-40B4-BE49-F238E27FC236}">
                <a16:creationId xmlns:a16="http://schemas.microsoft.com/office/drawing/2014/main" id="{C62A2269-20CB-D607-C626-E0D14FA0613F}"/>
              </a:ext>
            </a:extLst>
          </p:cNvPr>
          <p:cNvSpPr/>
          <p:nvPr/>
        </p:nvSpPr>
        <p:spPr>
          <a:xfrm>
            <a:off x="793790" y="31128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Table:</a:t>
            </a:r>
            <a:endParaRPr lang="en-US" sz="2200" dirty="0"/>
          </a:p>
        </p:txBody>
      </p:sp>
      <p:sp>
        <p:nvSpPr>
          <p:cNvPr id="6" name="Text 4">
            <a:extLst>
              <a:ext uri="{FF2B5EF4-FFF2-40B4-BE49-F238E27FC236}">
                <a16:creationId xmlns:a16="http://schemas.microsoft.com/office/drawing/2014/main" id="{72EE8943-D531-71A6-EE89-64EAC341A4A1}"/>
              </a:ext>
            </a:extLst>
          </p:cNvPr>
          <p:cNvSpPr/>
          <p:nvPr/>
        </p:nvSpPr>
        <p:spPr>
          <a:xfrm>
            <a:off x="793790" y="369403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customer</a:t>
            </a:r>
            <a:endParaRPr lang="en-US" sz="1750" dirty="0"/>
          </a:p>
        </p:txBody>
      </p:sp>
      <p:sp>
        <p:nvSpPr>
          <p:cNvPr id="7" name="Text 5">
            <a:extLst>
              <a:ext uri="{FF2B5EF4-FFF2-40B4-BE49-F238E27FC236}">
                <a16:creationId xmlns:a16="http://schemas.microsoft.com/office/drawing/2014/main" id="{1E48D61F-52BD-2A28-6CF9-36212D727C36}"/>
              </a:ext>
            </a:extLst>
          </p:cNvPr>
          <p:cNvSpPr/>
          <p:nvPr/>
        </p:nvSpPr>
        <p:spPr>
          <a:xfrm>
            <a:off x="7599521" y="1942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Attributes:</a:t>
            </a:r>
            <a:endParaRPr lang="en-US" sz="2200" dirty="0"/>
          </a:p>
        </p:txBody>
      </p:sp>
      <p:sp>
        <p:nvSpPr>
          <p:cNvPr id="8" name="Text 6">
            <a:extLst>
              <a:ext uri="{FF2B5EF4-FFF2-40B4-BE49-F238E27FC236}">
                <a16:creationId xmlns:a16="http://schemas.microsoft.com/office/drawing/2014/main" id="{92AC104E-668A-DFC1-EE21-23BB66931FF6}"/>
              </a:ext>
            </a:extLst>
          </p:cNvPr>
          <p:cNvSpPr/>
          <p:nvPr/>
        </p:nvSpPr>
        <p:spPr>
          <a:xfrm>
            <a:off x="7599521" y="252317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invoice_no</a:t>
            </a:r>
            <a:endParaRPr lang="en-US" sz="1750" dirty="0"/>
          </a:p>
        </p:txBody>
      </p:sp>
      <p:sp>
        <p:nvSpPr>
          <p:cNvPr id="9" name="Text 7">
            <a:extLst>
              <a:ext uri="{FF2B5EF4-FFF2-40B4-BE49-F238E27FC236}">
                <a16:creationId xmlns:a16="http://schemas.microsoft.com/office/drawing/2014/main" id="{1CCBDD28-E9ED-7A7C-E12B-A7FB8DB65230}"/>
              </a:ext>
            </a:extLst>
          </p:cNvPr>
          <p:cNvSpPr/>
          <p:nvPr/>
        </p:nvSpPr>
        <p:spPr>
          <a:xfrm>
            <a:off x="7599521" y="29653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customer_id</a:t>
            </a:r>
            <a:endParaRPr lang="en-US" sz="1750" dirty="0"/>
          </a:p>
        </p:txBody>
      </p:sp>
      <p:sp>
        <p:nvSpPr>
          <p:cNvPr id="10" name="Text 8">
            <a:extLst>
              <a:ext uri="{FF2B5EF4-FFF2-40B4-BE49-F238E27FC236}">
                <a16:creationId xmlns:a16="http://schemas.microsoft.com/office/drawing/2014/main" id="{EF66C767-12DD-946E-44A8-6D2CAAD888AC}"/>
              </a:ext>
            </a:extLst>
          </p:cNvPr>
          <p:cNvSpPr/>
          <p:nvPr/>
        </p:nvSpPr>
        <p:spPr>
          <a:xfrm>
            <a:off x="7599521" y="34075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gender</a:t>
            </a:r>
            <a:endParaRPr lang="en-US" sz="1750" dirty="0"/>
          </a:p>
        </p:txBody>
      </p:sp>
      <p:sp>
        <p:nvSpPr>
          <p:cNvPr id="11" name="Text 9">
            <a:extLst>
              <a:ext uri="{FF2B5EF4-FFF2-40B4-BE49-F238E27FC236}">
                <a16:creationId xmlns:a16="http://schemas.microsoft.com/office/drawing/2014/main" id="{9A88D2F8-1F06-2786-4547-CF529120E698}"/>
              </a:ext>
            </a:extLst>
          </p:cNvPr>
          <p:cNvSpPr/>
          <p:nvPr/>
        </p:nvSpPr>
        <p:spPr>
          <a:xfrm>
            <a:off x="7599521" y="38497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age</a:t>
            </a:r>
            <a:endParaRPr lang="en-US" sz="1750" dirty="0"/>
          </a:p>
        </p:txBody>
      </p:sp>
      <p:sp>
        <p:nvSpPr>
          <p:cNvPr id="12" name="Text 10">
            <a:extLst>
              <a:ext uri="{FF2B5EF4-FFF2-40B4-BE49-F238E27FC236}">
                <a16:creationId xmlns:a16="http://schemas.microsoft.com/office/drawing/2014/main" id="{E8DE6E01-0CB1-7D7D-CDB9-F30EABC87913}"/>
              </a:ext>
            </a:extLst>
          </p:cNvPr>
          <p:cNvSpPr/>
          <p:nvPr/>
        </p:nvSpPr>
        <p:spPr>
          <a:xfrm>
            <a:off x="7599521" y="42919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category</a:t>
            </a:r>
            <a:endParaRPr lang="en-US" sz="1750" dirty="0"/>
          </a:p>
        </p:txBody>
      </p:sp>
      <p:sp>
        <p:nvSpPr>
          <p:cNvPr id="13" name="Text 11">
            <a:extLst>
              <a:ext uri="{FF2B5EF4-FFF2-40B4-BE49-F238E27FC236}">
                <a16:creationId xmlns:a16="http://schemas.microsoft.com/office/drawing/2014/main" id="{9342E54C-C369-136C-8DFB-CFA22179F764}"/>
              </a:ext>
            </a:extLst>
          </p:cNvPr>
          <p:cNvSpPr/>
          <p:nvPr/>
        </p:nvSpPr>
        <p:spPr>
          <a:xfrm>
            <a:off x="7599521" y="47341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quantity</a:t>
            </a:r>
            <a:endParaRPr lang="en-US" sz="1750" dirty="0"/>
          </a:p>
        </p:txBody>
      </p:sp>
      <p:sp>
        <p:nvSpPr>
          <p:cNvPr id="14" name="Text 12">
            <a:extLst>
              <a:ext uri="{FF2B5EF4-FFF2-40B4-BE49-F238E27FC236}">
                <a16:creationId xmlns:a16="http://schemas.microsoft.com/office/drawing/2014/main" id="{A2D596FE-B413-37A5-8AA6-A24943A5FC3A}"/>
              </a:ext>
            </a:extLst>
          </p:cNvPr>
          <p:cNvSpPr/>
          <p:nvPr/>
        </p:nvSpPr>
        <p:spPr>
          <a:xfrm>
            <a:off x="7599521" y="51763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price</a:t>
            </a:r>
            <a:endParaRPr lang="en-US" sz="1750" dirty="0"/>
          </a:p>
        </p:txBody>
      </p:sp>
      <p:sp>
        <p:nvSpPr>
          <p:cNvPr id="15" name="Text 13">
            <a:extLst>
              <a:ext uri="{FF2B5EF4-FFF2-40B4-BE49-F238E27FC236}">
                <a16:creationId xmlns:a16="http://schemas.microsoft.com/office/drawing/2014/main" id="{1EE6830E-4544-FF21-5448-B0491D006744}"/>
              </a:ext>
            </a:extLst>
          </p:cNvPr>
          <p:cNvSpPr/>
          <p:nvPr/>
        </p:nvSpPr>
        <p:spPr>
          <a:xfrm>
            <a:off x="7599521" y="56185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payment_method</a:t>
            </a:r>
            <a:endParaRPr lang="en-US" sz="1750" dirty="0"/>
          </a:p>
        </p:txBody>
      </p:sp>
      <p:sp>
        <p:nvSpPr>
          <p:cNvPr id="16" name="Text 14">
            <a:extLst>
              <a:ext uri="{FF2B5EF4-FFF2-40B4-BE49-F238E27FC236}">
                <a16:creationId xmlns:a16="http://schemas.microsoft.com/office/drawing/2014/main" id="{2CB27BF9-7BC8-CF5F-BAAF-8C00302F5E27}"/>
              </a:ext>
            </a:extLst>
          </p:cNvPr>
          <p:cNvSpPr/>
          <p:nvPr/>
        </p:nvSpPr>
        <p:spPr>
          <a:xfrm>
            <a:off x="7599521" y="60607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invoice_date</a:t>
            </a:r>
            <a:endParaRPr lang="en-US" sz="1750" dirty="0"/>
          </a:p>
        </p:txBody>
      </p:sp>
      <p:sp>
        <p:nvSpPr>
          <p:cNvPr id="17" name="Text 15">
            <a:extLst>
              <a:ext uri="{FF2B5EF4-FFF2-40B4-BE49-F238E27FC236}">
                <a16:creationId xmlns:a16="http://schemas.microsoft.com/office/drawing/2014/main" id="{2DD25936-5938-CCCF-7C15-0C9FBE4A35F1}"/>
              </a:ext>
            </a:extLst>
          </p:cNvPr>
          <p:cNvSpPr/>
          <p:nvPr/>
        </p:nvSpPr>
        <p:spPr>
          <a:xfrm>
            <a:off x="7599521" y="65029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shopping_mall</a:t>
            </a:r>
            <a:endParaRPr lang="en-US" sz="1750" dirty="0"/>
          </a:p>
        </p:txBody>
      </p:sp>
      <p:sp>
        <p:nvSpPr>
          <p:cNvPr id="18" name="Text 16">
            <a:extLst>
              <a:ext uri="{FF2B5EF4-FFF2-40B4-BE49-F238E27FC236}">
                <a16:creationId xmlns:a16="http://schemas.microsoft.com/office/drawing/2014/main" id="{D0FE3713-61F0-02E9-CF03-47000BA1D42E}"/>
              </a:ext>
            </a:extLst>
          </p:cNvPr>
          <p:cNvSpPr/>
          <p:nvPr/>
        </p:nvSpPr>
        <p:spPr>
          <a:xfrm>
            <a:off x="793790" y="720030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The data contains 1000 customer transactions from multiple categories and demographics.</a:t>
            </a:r>
            <a:endParaRPr lang="en-US" sz="1750" dirty="0"/>
          </a:p>
        </p:txBody>
      </p:sp>
    </p:spTree>
    <p:extLst>
      <p:ext uri="{BB962C8B-B14F-4D97-AF65-F5344CB8AC3E}">
        <p14:creationId xmlns:p14="http://schemas.microsoft.com/office/powerpoint/2010/main" val="76112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000648C-EB9A-FD68-F562-C23B2E80DAC0}"/>
              </a:ext>
            </a:extLst>
          </p:cNvPr>
          <p:cNvSpPr/>
          <p:nvPr/>
        </p:nvSpPr>
        <p:spPr>
          <a:xfrm>
            <a:off x="793790" y="2045375"/>
            <a:ext cx="9604058"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Data Preparation (SQL + Power BI)</a:t>
            </a:r>
            <a:endParaRPr lang="en-US" sz="4450" dirty="0"/>
          </a:p>
        </p:txBody>
      </p:sp>
      <p:sp>
        <p:nvSpPr>
          <p:cNvPr id="3" name="Text 1">
            <a:extLst>
              <a:ext uri="{FF2B5EF4-FFF2-40B4-BE49-F238E27FC236}">
                <a16:creationId xmlns:a16="http://schemas.microsoft.com/office/drawing/2014/main" id="{51562E43-BC42-4D3B-0428-293491FBF42C}"/>
              </a:ext>
            </a:extLst>
          </p:cNvPr>
          <p:cNvSpPr/>
          <p:nvPr/>
        </p:nvSpPr>
        <p:spPr>
          <a:xfrm>
            <a:off x="793790" y="3321129"/>
            <a:ext cx="3690461" cy="425291"/>
          </a:xfrm>
          <a:prstGeom prst="rect">
            <a:avLst/>
          </a:prstGeom>
          <a:noFill/>
          <a:ln/>
        </p:spPr>
        <p:txBody>
          <a:bodyPr wrap="none" lIns="0" tIns="0" rIns="0" bIns="0" rtlCol="0" anchor="t"/>
          <a:lstStyle/>
          <a:p>
            <a:pPr marL="0" indent="0" algn="l">
              <a:lnSpc>
                <a:spcPts val="3300"/>
              </a:lnSpc>
              <a:buNone/>
            </a:pPr>
            <a:r>
              <a:rPr lang="en-US" sz="2650" dirty="0">
                <a:solidFill>
                  <a:srgbClr val="5B6E8C"/>
                </a:solidFill>
                <a:latin typeface="Alexandria Medium" pitchFamily="34" charset="0"/>
                <a:ea typeface="Alexandria Medium" pitchFamily="34" charset="-122"/>
                <a:cs typeface="Alexandria Medium" pitchFamily="34" charset="-120"/>
              </a:rPr>
              <a:t>SQL Tasks Performed:</a:t>
            </a:r>
            <a:endParaRPr lang="en-US" sz="2650" dirty="0"/>
          </a:p>
        </p:txBody>
      </p:sp>
      <p:sp>
        <p:nvSpPr>
          <p:cNvPr id="4" name="Text 2">
            <a:extLst>
              <a:ext uri="{FF2B5EF4-FFF2-40B4-BE49-F238E27FC236}">
                <a16:creationId xmlns:a16="http://schemas.microsoft.com/office/drawing/2014/main" id="{CA5FE59D-1E7B-8229-CF29-EB5A9AF103C1}"/>
              </a:ext>
            </a:extLst>
          </p:cNvPr>
          <p:cNvSpPr/>
          <p:nvPr/>
        </p:nvSpPr>
        <p:spPr>
          <a:xfrm>
            <a:off x="793790" y="39732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Removed duplicates</a:t>
            </a:r>
            <a:endParaRPr lang="en-US" sz="1750" dirty="0"/>
          </a:p>
        </p:txBody>
      </p:sp>
      <p:sp>
        <p:nvSpPr>
          <p:cNvPr id="5" name="Text 3">
            <a:extLst>
              <a:ext uri="{FF2B5EF4-FFF2-40B4-BE49-F238E27FC236}">
                <a16:creationId xmlns:a16="http://schemas.microsoft.com/office/drawing/2014/main" id="{C97CBA27-215D-BBAC-9939-86C606A1EB3A}"/>
              </a:ext>
            </a:extLst>
          </p:cNvPr>
          <p:cNvSpPr/>
          <p:nvPr/>
        </p:nvSpPr>
        <p:spPr>
          <a:xfrm>
            <a:off x="793790" y="441543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Checked for null values</a:t>
            </a:r>
            <a:endParaRPr lang="en-US" sz="1750" dirty="0"/>
          </a:p>
        </p:txBody>
      </p:sp>
      <p:sp>
        <p:nvSpPr>
          <p:cNvPr id="6" name="Text 4">
            <a:extLst>
              <a:ext uri="{FF2B5EF4-FFF2-40B4-BE49-F238E27FC236}">
                <a16:creationId xmlns:a16="http://schemas.microsoft.com/office/drawing/2014/main" id="{5019B516-5E76-338B-1AB6-0CBC1B891832}"/>
              </a:ext>
            </a:extLst>
          </p:cNvPr>
          <p:cNvSpPr/>
          <p:nvPr/>
        </p:nvSpPr>
        <p:spPr>
          <a:xfrm>
            <a:off x="793790" y="485763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Verified valid ranges for age, price, quantity</a:t>
            </a:r>
            <a:endParaRPr lang="en-US" sz="1750" dirty="0"/>
          </a:p>
        </p:txBody>
      </p:sp>
      <p:sp>
        <p:nvSpPr>
          <p:cNvPr id="7" name="Text 5">
            <a:extLst>
              <a:ext uri="{FF2B5EF4-FFF2-40B4-BE49-F238E27FC236}">
                <a16:creationId xmlns:a16="http://schemas.microsoft.com/office/drawing/2014/main" id="{B0519677-479F-DFFC-A9B0-4F93DC6DECF6}"/>
              </a:ext>
            </a:extLst>
          </p:cNvPr>
          <p:cNvSpPr/>
          <p:nvPr/>
        </p:nvSpPr>
        <p:spPr>
          <a:xfrm>
            <a:off x="793790" y="529982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Extracted transactional insights</a:t>
            </a:r>
            <a:endParaRPr lang="en-US" sz="1750" dirty="0"/>
          </a:p>
        </p:txBody>
      </p:sp>
      <p:sp>
        <p:nvSpPr>
          <p:cNvPr id="8" name="Text 6">
            <a:extLst>
              <a:ext uri="{FF2B5EF4-FFF2-40B4-BE49-F238E27FC236}">
                <a16:creationId xmlns:a16="http://schemas.microsoft.com/office/drawing/2014/main" id="{A262C6DC-43FF-7818-D2C5-32D7E4523D77}"/>
              </a:ext>
            </a:extLst>
          </p:cNvPr>
          <p:cNvSpPr/>
          <p:nvPr/>
        </p:nvSpPr>
        <p:spPr>
          <a:xfrm>
            <a:off x="793790" y="574202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Created cleaned dataset for Power BI</a:t>
            </a:r>
            <a:endParaRPr lang="en-US" sz="1750" dirty="0"/>
          </a:p>
        </p:txBody>
      </p:sp>
      <p:sp>
        <p:nvSpPr>
          <p:cNvPr id="9" name="Text 7">
            <a:extLst>
              <a:ext uri="{FF2B5EF4-FFF2-40B4-BE49-F238E27FC236}">
                <a16:creationId xmlns:a16="http://schemas.microsoft.com/office/drawing/2014/main" id="{7F4DBC37-3583-7A05-FE5B-811F0C81CA14}"/>
              </a:ext>
            </a:extLst>
          </p:cNvPr>
          <p:cNvSpPr/>
          <p:nvPr/>
        </p:nvSpPr>
        <p:spPr>
          <a:xfrm>
            <a:off x="7599521" y="3321129"/>
            <a:ext cx="3694152" cy="425291"/>
          </a:xfrm>
          <a:prstGeom prst="rect">
            <a:avLst/>
          </a:prstGeom>
          <a:noFill/>
          <a:ln/>
        </p:spPr>
        <p:txBody>
          <a:bodyPr wrap="none" lIns="0" tIns="0" rIns="0" bIns="0" rtlCol="0" anchor="t"/>
          <a:lstStyle/>
          <a:p>
            <a:pPr marL="0" indent="0" algn="l">
              <a:lnSpc>
                <a:spcPts val="3300"/>
              </a:lnSpc>
              <a:buNone/>
            </a:pPr>
            <a:r>
              <a:rPr lang="en-US" sz="2650" dirty="0">
                <a:solidFill>
                  <a:srgbClr val="5B6E8C"/>
                </a:solidFill>
                <a:latin typeface="Alexandria Medium" pitchFamily="34" charset="0"/>
                <a:ea typeface="Alexandria Medium" pitchFamily="34" charset="-122"/>
                <a:cs typeface="Alexandria Medium" pitchFamily="34" charset="-120"/>
              </a:rPr>
              <a:t>Power BI Preparation:</a:t>
            </a:r>
            <a:endParaRPr lang="en-US" sz="2650" dirty="0"/>
          </a:p>
        </p:txBody>
      </p:sp>
      <p:sp>
        <p:nvSpPr>
          <p:cNvPr id="10" name="Text 8">
            <a:extLst>
              <a:ext uri="{FF2B5EF4-FFF2-40B4-BE49-F238E27FC236}">
                <a16:creationId xmlns:a16="http://schemas.microsoft.com/office/drawing/2014/main" id="{125E6F4C-6BBA-100C-D1C6-7BF638E327B5}"/>
              </a:ext>
            </a:extLst>
          </p:cNvPr>
          <p:cNvSpPr/>
          <p:nvPr/>
        </p:nvSpPr>
        <p:spPr>
          <a:xfrm>
            <a:off x="7599521" y="39732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Imported SQL table</a:t>
            </a:r>
            <a:endParaRPr lang="en-US" sz="1750" dirty="0"/>
          </a:p>
        </p:txBody>
      </p:sp>
      <p:sp>
        <p:nvSpPr>
          <p:cNvPr id="11" name="Text 9">
            <a:extLst>
              <a:ext uri="{FF2B5EF4-FFF2-40B4-BE49-F238E27FC236}">
                <a16:creationId xmlns:a16="http://schemas.microsoft.com/office/drawing/2014/main" id="{4DB9FC52-C1C1-A94C-B226-1A5F11539426}"/>
              </a:ext>
            </a:extLst>
          </p:cNvPr>
          <p:cNvSpPr/>
          <p:nvPr/>
        </p:nvSpPr>
        <p:spPr>
          <a:xfrm>
            <a:off x="7599521" y="441543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Converted data types</a:t>
            </a:r>
            <a:endParaRPr lang="en-US" sz="1750" dirty="0"/>
          </a:p>
        </p:txBody>
      </p:sp>
      <p:sp>
        <p:nvSpPr>
          <p:cNvPr id="12" name="Text 10">
            <a:extLst>
              <a:ext uri="{FF2B5EF4-FFF2-40B4-BE49-F238E27FC236}">
                <a16:creationId xmlns:a16="http://schemas.microsoft.com/office/drawing/2014/main" id="{615082D4-135D-6A84-3E2C-6C37786FFB07}"/>
              </a:ext>
            </a:extLst>
          </p:cNvPr>
          <p:cNvSpPr/>
          <p:nvPr/>
        </p:nvSpPr>
        <p:spPr>
          <a:xfrm>
            <a:off x="7599521" y="485763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Created measures (DAX)</a:t>
            </a:r>
            <a:endParaRPr lang="en-US" sz="1750" dirty="0"/>
          </a:p>
        </p:txBody>
      </p:sp>
      <p:sp>
        <p:nvSpPr>
          <p:cNvPr id="13" name="Text 11">
            <a:extLst>
              <a:ext uri="{FF2B5EF4-FFF2-40B4-BE49-F238E27FC236}">
                <a16:creationId xmlns:a16="http://schemas.microsoft.com/office/drawing/2014/main" id="{4CD61E7E-A02A-E99D-7EA3-C7194E33FC1E}"/>
              </a:ext>
            </a:extLst>
          </p:cNvPr>
          <p:cNvSpPr/>
          <p:nvPr/>
        </p:nvSpPr>
        <p:spPr>
          <a:xfrm>
            <a:off x="7599521" y="529982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Designed interactive slicers (Gender, Age Group, Category, Payment Method)</a:t>
            </a:r>
            <a:endParaRPr lang="en-US" sz="1750" dirty="0"/>
          </a:p>
        </p:txBody>
      </p:sp>
    </p:spTree>
    <p:extLst>
      <p:ext uri="{BB962C8B-B14F-4D97-AF65-F5344CB8AC3E}">
        <p14:creationId xmlns:p14="http://schemas.microsoft.com/office/powerpoint/2010/main" val="31273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DF5B004-7384-6D8C-9058-0F9D2C579E1D}"/>
              </a:ext>
            </a:extLst>
          </p:cNvPr>
          <p:cNvSpPr/>
          <p:nvPr/>
        </p:nvSpPr>
        <p:spPr>
          <a:xfrm>
            <a:off x="4162024" y="206991"/>
            <a:ext cx="5641734" cy="973627"/>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Dashboard Overview</a:t>
            </a:r>
            <a:endParaRPr lang="en-US" sz="4450" dirty="0"/>
          </a:p>
        </p:txBody>
      </p:sp>
      <p:pic>
        <p:nvPicPr>
          <p:cNvPr id="3" name="Picture 2">
            <a:extLst>
              <a:ext uri="{FF2B5EF4-FFF2-40B4-BE49-F238E27FC236}">
                <a16:creationId xmlns:a16="http://schemas.microsoft.com/office/drawing/2014/main" id="{C619CACB-0275-34C7-C476-871FFDEAC348}"/>
              </a:ext>
            </a:extLst>
          </p:cNvPr>
          <p:cNvPicPr>
            <a:picLocks noChangeAspect="1"/>
          </p:cNvPicPr>
          <p:nvPr/>
        </p:nvPicPr>
        <p:blipFill>
          <a:blip r:embed="rId2"/>
          <a:stretch>
            <a:fillRect/>
          </a:stretch>
        </p:blipFill>
        <p:spPr>
          <a:xfrm>
            <a:off x="1301517" y="1343316"/>
            <a:ext cx="12027366" cy="6284489"/>
          </a:xfrm>
          <a:prstGeom prst="rect">
            <a:avLst/>
          </a:prstGeom>
        </p:spPr>
      </p:pic>
    </p:spTree>
    <p:extLst>
      <p:ext uri="{BB962C8B-B14F-4D97-AF65-F5344CB8AC3E}">
        <p14:creationId xmlns:p14="http://schemas.microsoft.com/office/powerpoint/2010/main" val="395473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698AF5B-4F9B-377B-B3DA-D26221B08A6C}"/>
              </a:ext>
            </a:extLst>
          </p:cNvPr>
          <p:cNvSpPr/>
          <p:nvPr/>
        </p:nvSpPr>
        <p:spPr>
          <a:xfrm>
            <a:off x="793790" y="2474833"/>
            <a:ext cx="10654665"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KPI Summary </a:t>
            </a:r>
            <a:endParaRPr lang="en-US" sz="4450" dirty="0"/>
          </a:p>
        </p:txBody>
      </p:sp>
      <p:sp>
        <p:nvSpPr>
          <p:cNvPr id="3" name="Text 1">
            <a:extLst>
              <a:ext uri="{FF2B5EF4-FFF2-40B4-BE49-F238E27FC236}">
                <a16:creationId xmlns:a16="http://schemas.microsoft.com/office/drawing/2014/main" id="{D8067D49-9B5B-4D34-BD4A-E1FD902137D9}"/>
              </a:ext>
            </a:extLst>
          </p:cNvPr>
          <p:cNvSpPr/>
          <p:nvPr/>
        </p:nvSpPr>
        <p:spPr>
          <a:xfrm>
            <a:off x="793790" y="363724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Dashboard displays 4 major KPIs:</a:t>
            </a:r>
            <a:endParaRPr lang="en-US" sz="1750" dirty="0"/>
          </a:p>
        </p:txBody>
      </p:sp>
      <p:sp>
        <p:nvSpPr>
          <p:cNvPr id="4" name="Text 2">
            <a:extLst>
              <a:ext uri="{FF2B5EF4-FFF2-40B4-BE49-F238E27FC236}">
                <a16:creationId xmlns:a16="http://schemas.microsoft.com/office/drawing/2014/main" id="{2564B1A5-4954-1BA3-9059-6D8FC2BE4329}"/>
              </a:ext>
            </a:extLst>
          </p:cNvPr>
          <p:cNvSpPr/>
          <p:nvPr/>
        </p:nvSpPr>
        <p:spPr>
          <a:xfrm>
            <a:off x="793790" y="4368641"/>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5B6E8C"/>
                </a:solidFill>
                <a:latin typeface="Alexandria Medium" pitchFamily="34" charset="0"/>
                <a:ea typeface="Alexandria Medium" pitchFamily="34" charset="-122"/>
                <a:cs typeface="Alexandria Medium" pitchFamily="34" charset="-120"/>
              </a:rPr>
              <a:t>653.02K</a:t>
            </a:r>
            <a:endParaRPr lang="en-US" sz="5850" dirty="0"/>
          </a:p>
        </p:txBody>
      </p:sp>
      <p:sp>
        <p:nvSpPr>
          <p:cNvPr id="5" name="Text 3">
            <a:extLst>
              <a:ext uri="{FF2B5EF4-FFF2-40B4-BE49-F238E27FC236}">
                <a16:creationId xmlns:a16="http://schemas.microsoft.com/office/drawing/2014/main" id="{1B86BEEB-7ECE-2B96-8D66-718510F4217A}"/>
              </a:ext>
            </a:extLst>
          </p:cNvPr>
          <p:cNvSpPr/>
          <p:nvPr/>
        </p:nvSpPr>
        <p:spPr>
          <a:xfrm>
            <a:off x="900113" y="540043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Total Revenue</a:t>
            </a:r>
            <a:endParaRPr lang="en-US" sz="2200" dirty="0"/>
          </a:p>
        </p:txBody>
      </p:sp>
      <p:sp>
        <p:nvSpPr>
          <p:cNvPr id="6" name="Text 4">
            <a:extLst>
              <a:ext uri="{FF2B5EF4-FFF2-40B4-BE49-F238E27FC236}">
                <a16:creationId xmlns:a16="http://schemas.microsoft.com/office/drawing/2014/main" id="{1572A491-9EA2-8CDE-811E-3A9D0F482BE1}"/>
              </a:ext>
            </a:extLst>
          </p:cNvPr>
          <p:cNvSpPr/>
          <p:nvPr/>
        </p:nvSpPr>
        <p:spPr>
          <a:xfrm>
            <a:off x="4125278" y="436864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5B6E8C"/>
                </a:solidFill>
                <a:latin typeface="Alexandria Medium" pitchFamily="34" charset="0"/>
                <a:ea typeface="Alexandria Medium" pitchFamily="34" charset="-122"/>
                <a:cs typeface="Alexandria Medium" pitchFamily="34" charset="-120"/>
              </a:rPr>
              <a:t>1000</a:t>
            </a:r>
            <a:endParaRPr lang="en-US" sz="5850" dirty="0"/>
          </a:p>
        </p:txBody>
      </p:sp>
      <p:sp>
        <p:nvSpPr>
          <p:cNvPr id="7" name="Text 5">
            <a:extLst>
              <a:ext uri="{FF2B5EF4-FFF2-40B4-BE49-F238E27FC236}">
                <a16:creationId xmlns:a16="http://schemas.microsoft.com/office/drawing/2014/main" id="{8CE09908-5530-A30B-01D3-4DC3151BD05D}"/>
              </a:ext>
            </a:extLst>
          </p:cNvPr>
          <p:cNvSpPr/>
          <p:nvPr/>
        </p:nvSpPr>
        <p:spPr>
          <a:xfrm>
            <a:off x="4231719" y="540043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Total Orders</a:t>
            </a:r>
            <a:endParaRPr lang="en-US" sz="2200" dirty="0"/>
          </a:p>
        </p:txBody>
      </p:sp>
      <p:sp>
        <p:nvSpPr>
          <p:cNvPr id="8" name="Text 6">
            <a:extLst>
              <a:ext uri="{FF2B5EF4-FFF2-40B4-BE49-F238E27FC236}">
                <a16:creationId xmlns:a16="http://schemas.microsoft.com/office/drawing/2014/main" id="{EA30E772-DEBB-9247-8011-EEC4D102EA5F}"/>
              </a:ext>
            </a:extLst>
          </p:cNvPr>
          <p:cNvSpPr/>
          <p:nvPr/>
        </p:nvSpPr>
        <p:spPr>
          <a:xfrm>
            <a:off x="7456884" y="436864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5B6E8C"/>
                </a:solidFill>
                <a:latin typeface="Alexandria Medium" pitchFamily="34" charset="0"/>
                <a:ea typeface="Alexandria Medium" pitchFamily="34" charset="-122"/>
                <a:cs typeface="Alexandria Medium" pitchFamily="34" charset="-120"/>
              </a:rPr>
              <a:t>2.98</a:t>
            </a:r>
            <a:endParaRPr lang="en-US" sz="5850" dirty="0"/>
          </a:p>
        </p:txBody>
      </p:sp>
      <p:sp>
        <p:nvSpPr>
          <p:cNvPr id="9" name="Text 7">
            <a:extLst>
              <a:ext uri="{FF2B5EF4-FFF2-40B4-BE49-F238E27FC236}">
                <a16:creationId xmlns:a16="http://schemas.microsoft.com/office/drawing/2014/main" id="{88B51196-ADF4-3C9E-3997-6B0C575D2EF1}"/>
              </a:ext>
            </a:extLst>
          </p:cNvPr>
          <p:cNvSpPr/>
          <p:nvPr/>
        </p:nvSpPr>
        <p:spPr>
          <a:xfrm>
            <a:off x="7563326" y="540043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Average Quantity</a:t>
            </a:r>
            <a:endParaRPr lang="en-US" sz="2200" dirty="0"/>
          </a:p>
        </p:txBody>
      </p:sp>
      <p:sp>
        <p:nvSpPr>
          <p:cNvPr id="10" name="Text 8">
            <a:extLst>
              <a:ext uri="{FF2B5EF4-FFF2-40B4-BE49-F238E27FC236}">
                <a16:creationId xmlns:a16="http://schemas.microsoft.com/office/drawing/2014/main" id="{AB544C37-C454-7366-3CDB-4CE8BDC01C42}"/>
              </a:ext>
            </a:extLst>
          </p:cNvPr>
          <p:cNvSpPr/>
          <p:nvPr/>
        </p:nvSpPr>
        <p:spPr>
          <a:xfrm>
            <a:off x="10788491" y="436864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5B6E8C"/>
                </a:solidFill>
                <a:latin typeface="Alexandria Medium" pitchFamily="34" charset="0"/>
                <a:cs typeface="Alexandria Medium" pitchFamily="34" charset="-120"/>
              </a:rPr>
              <a:t>2.37K</a:t>
            </a:r>
            <a:endParaRPr lang="en-US" sz="5850" dirty="0"/>
          </a:p>
        </p:txBody>
      </p:sp>
      <p:sp>
        <p:nvSpPr>
          <p:cNvPr id="11" name="Text 9">
            <a:extLst>
              <a:ext uri="{FF2B5EF4-FFF2-40B4-BE49-F238E27FC236}">
                <a16:creationId xmlns:a16="http://schemas.microsoft.com/office/drawing/2014/main" id="{4876029D-6E96-75DE-3012-4B396F9FA79A}"/>
              </a:ext>
            </a:extLst>
          </p:cNvPr>
          <p:cNvSpPr/>
          <p:nvPr/>
        </p:nvSpPr>
        <p:spPr>
          <a:xfrm>
            <a:off x="10906084" y="540043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Avg Order Value </a:t>
            </a:r>
            <a:endParaRPr lang="en-US" sz="2200" dirty="0"/>
          </a:p>
        </p:txBody>
      </p:sp>
    </p:spTree>
    <p:extLst>
      <p:ext uri="{BB962C8B-B14F-4D97-AF65-F5344CB8AC3E}">
        <p14:creationId xmlns:p14="http://schemas.microsoft.com/office/powerpoint/2010/main" val="91250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7D7EA7C-F247-78B9-8A9D-D5CDB8C7CD4E}"/>
              </a:ext>
            </a:extLst>
          </p:cNvPr>
          <p:cNvSpPr/>
          <p:nvPr/>
        </p:nvSpPr>
        <p:spPr>
          <a:xfrm>
            <a:off x="546021" y="428982"/>
            <a:ext cx="5707499" cy="487561"/>
          </a:xfrm>
          <a:prstGeom prst="rect">
            <a:avLst/>
          </a:prstGeom>
          <a:noFill/>
          <a:ln/>
        </p:spPr>
        <p:txBody>
          <a:bodyPr wrap="none" lIns="0" tIns="0" rIns="0" bIns="0" rtlCol="0" anchor="t"/>
          <a:lstStyle/>
          <a:p>
            <a:pPr marL="0" indent="0" algn="l">
              <a:lnSpc>
                <a:spcPts val="3800"/>
              </a:lnSpc>
              <a:buNone/>
            </a:pPr>
            <a:r>
              <a:rPr lang="en-US" sz="3050" dirty="0">
                <a:solidFill>
                  <a:srgbClr val="5B6E8C"/>
                </a:solidFill>
                <a:latin typeface="Alexandria Medium" pitchFamily="34" charset="0"/>
                <a:ea typeface="Alexandria Medium" pitchFamily="34" charset="-122"/>
                <a:cs typeface="Alexandria Medium" pitchFamily="34" charset="-120"/>
              </a:rPr>
              <a:t>Gender Analysis (Charts)</a:t>
            </a:r>
            <a:endParaRPr lang="en-US" sz="3050" dirty="0"/>
          </a:p>
        </p:txBody>
      </p:sp>
      <p:sp>
        <p:nvSpPr>
          <p:cNvPr id="3" name="Text 1">
            <a:extLst>
              <a:ext uri="{FF2B5EF4-FFF2-40B4-BE49-F238E27FC236}">
                <a16:creationId xmlns:a16="http://schemas.microsoft.com/office/drawing/2014/main" id="{B6B3BD79-3042-1F37-6404-2FE6633F1150}"/>
              </a:ext>
            </a:extLst>
          </p:cNvPr>
          <p:cNvSpPr/>
          <p:nvPr/>
        </p:nvSpPr>
        <p:spPr>
          <a:xfrm>
            <a:off x="546021" y="1306473"/>
            <a:ext cx="2340293" cy="292537"/>
          </a:xfrm>
          <a:prstGeom prst="rect">
            <a:avLst/>
          </a:prstGeom>
          <a:noFill/>
          <a:ln/>
        </p:spPr>
        <p:txBody>
          <a:bodyPr wrap="none" lIns="0" tIns="0" rIns="0" bIns="0" rtlCol="0" anchor="t"/>
          <a:lstStyle/>
          <a:p>
            <a:pPr marL="0" indent="0" algn="l">
              <a:lnSpc>
                <a:spcPts val="2300"/>
              </a:lnSpc>
              <a:buNone/>
            </a:pPr>
            <a:r>
              <a:rPr lang="en-US" sz="1800" dirty="0">
                <a:solidFill>
                  <a:srgbClr val="5B6E8C"/>
                </a:solidFill>
                <a:latin typeface="Alexandria Medium" pitchFamily="34" charset="0"/>
                <a:ea typeface="Alexandria Medium" pitchFamily="34" charset="-122"/>
                <a:cs typeface="Alexandria Medium" pitchFamily="34" charset="-120"/>
              </a:rPr>
              <a:t>Key Insights:</a:t>
            </a:r>
            <a:endParaRPr lang="en-US" sz="1800" dirty="0"/>
          </a:p>
        </p:txBody>
      </p:sp>
      <p:sp>
        <p:nvSpPr>
          <p:cNvPr id="4" name="Text 2">
            <a:extLst>
              <a:ext uri="{FF2B5EF4-FFF2-40B4-BE49-F238E27FC236}">
                <a16:creationId xmlns:a16="http://schemas.microsoft.com/office/drawing/2014/main" id="{054A6A2F-06BC-F217-C8E5-525A8088C875}"/>
              </a:ext>
            </a:extLst>
          </p:cNvPr>
          <p:cNvSpPr/>
          <p:nvPr/>
        </p:nvSpPr>
        <p:spPr>
          <a:xfrm>
            <a:off x="546021" y="1754981"/>
            <a:ext cx="6578918" cy="24955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5B6E8C"/>
                </a:solidFill>
                <a:latin typeface="Manrope" pitchFamily="34" charset="0"/>
                <a:ea typeface="Manrope" pitchFamily="34" charset="-122"/>
                <a:cs typeface="Manrope" pitchFamily="34" charset="-120"/>
              </a:rPr>
              <a:t>Female customers contribute more revenue than males.</a:t>
            </a:r>
            <a:endParaRPr lang="en-US" sz="1200" dirty="0"/>
          </a:p>
        </p:txBody>
      </p:sp>
      <p:sp>
        <p:nvSpPr>
          <p:cNvPr id="5" name="Text 3">
            <a:extLst>
              <a:ext uri="{FF2B5EF4-FFF2-40B4-BE49-F238E27FC236}">
                <a16:creationId xmlns:a16="http://schemas.microsoft.com/office/drawing/2014/main" id="{054CD59B-D155-DD01-BBD1-87BAA21758CA}"/>
              </a:ext>
            </a:extLst>
          </p:cNvPr>
          <p:cNvSpPr/>
          <p:nvPr/>
        </p:nvSpPr>
        <p:spPr>
          <a:xfrm>
            <a:off x="546021" y="2059067"/>
            <a:ext cx="6578918" cy="24955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5B6E8C"/>
                </a:solidFill>
                <a:latin typeface="Manrope" pitchFamily="34" charset="0"/>
                <a:ea typeface="Manrope" pitchFamily="34" charset="-122"/>
                <a:cs typeface="Manrope" pitchFamily="34" charset="-120"/>
              </a:rPr>
              <a:t>Female customers also purchase more quantity.</a:t>
            </a:r>
            <a:endParaRPr lang="en-US" sz="1200" dirty="0"/>
          </a:p>
        </p:txBody>
      </p:sp>
      <p:sp>
        <p:nvSpPr>
          <p:cNvPr id="6" name="Text 4">
            <a:extLst>
              <a:ext uri="{FF2B5EF4-FFF2-40B4-BE49-F238E27FC236}">
                <a16:creationId xmlns:a16="http://schemas.microsoft.com/office/drawing/2014/main" id="{AC3D5BA0-1E1D-F0FE-819A-BCA39E13F4C4}"/>
              </a:ext>
            </a:extLst>
          </p:cNvPr>
          <p:cNvSpPr/>
          <p:nvPr/>
        </p:nvSpPr>
        <p:spPr>
          <a:xfrm>
            <a:off x="546021" y="2464594"/>
            <a:ext cx="2617351" cy="292537"/>
          </a:xfrm>
          <a:prstGeom prst="rect">
            <a:avLst/>
          </a:prstGeom>
          <a:noFill/>
          <a:ln/>
        </p:spPr>
        <p:txBody>
          <a:bodyPr wrap="none" lIns="0" tIns="0" rIns="0" bIns="0" rtlCol="0" anchor="t"/>
          <a:lstStyle/>
          <a:p>
            <a:pPr marL="0" indent="0" algn="l">
              <a:lnSpc>
                <a:spcPts val="2300"/>
              </a:lnSpc>
              <a:buNone/>
            </a:pPr>
            <a:r>
              <a:rPr lang="en-US" sz="1800" dirty="0">
                <a:solidFill>
                  <a:srgbClr val="5B6E8C"/>
                </a:solidFill>
                <a:latin typeface="Alexandria Medium" pitchFamily="34" charset="0"/>
                <a:ea typeface="Alexandria Medium" pitchFamily="34" charset="-122"/>
                <a:cs typeface="Alexandria Medium" pitchFamily="34" charset="-120"/>
              </a:rPr>
              <a:t>Gender revenue share:</a:t>
            </a:r>
            <a:endParaRPr lang="en-US" sz="1800" dirty="0"/>
          </a:p>
        </p:txBody>
      </p:sp>
      <p:sp>
        <p:nvSpPr>
          <p:cNvPr id="7" name="Text 5">
            <a:extLst>
              <a:ext uri="{FF2B5EF4-FFF2-40B4-BE49-F238E27FC236}">
                <a16:creationId xmlns:a16="http://schemas.microsoft.com/office/drawing/2014/main" id="{7CBA5AC7-0A8A-CADA-5F2B-6842F48D1223}"/>
              </a:ext>
            </a:extLst>
          </p:cNvPr>
          <p:cNvSpPr/>
          <p:nvPr/>
        </p:nvSpPr>
        <p:spPr>
          <a:xfrm>
            <a:off x="546021" y="2913102"/>
            <a:ext cx="6578918" cy="24955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5B6E8C"/>
                </a:solidFill>
                <a:latin typeface="Manrope" pitchFamily="34" charset="0"/>
                <a:ea typeface="Manrope" pitchFamily="34" charset="-122"/>
                <a:cs typeface="Manrope" pitchFamily="34" charset="-120"/>
              </a:rPr>
              <a:t>Female: </a:t>
            </a:r>
            <a:r>
              <a:rPr lang="en-US" sz="1200" dirty="0">
                <a:solidFill>
                  <a:srgbClr val="AAE4FE"/>
                </a:solidFill>
                <a:latin typeface="Manrope" pitchFamily="34" charset="0"/>
                <a:ea typeface="Manrope" pitchFamily="34" charset="-122"/>
                <a:cs typeface="Manrope" pitchFamily="34" charset="-120"/>
              </a:rPr>
              <a:t>higher</a:t>
            </a:r>
            <a:endParaRPr lang="en-US" sz="1200" dirty="0"/>
          </a:p>
        </p:txBody>
      </p:sp>
      <p:sp>
        <p:nvSpPr>
          <p:cNvPr id="8" name="Text 6">
            <a:extLst>
              <a:ext uri="{FF2B5EF4-FFF2-40B4-BE49-F238E27FC236}">
                <a16:creationId xmlns:a16="http://schemas.microsoft.com/office/drawing/2014/main" id="{3B912B29-B605-D11B-708C-71F64A7D4CFA}"/>
              </a:ext>
            </a:extLst>
          </p:cNvPr>
          <p:cNvSpPr/>
          <p:nvPr/>
        </p:nvSpPr>
        <p:spPr>
          <a:xfrm>
            <a:off x="546021" y="3217188"/>
            <a:ext cx="6578918" cy="249555"/>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5B6E8C"/>
                </a:solidFill>
                <a:latin typeface="Manrope" pitchFamily="34" charset="0"/>
                <a:ea typeface="Manrope" pitchFamily="34" charset="-122"/>
                <a:cs typeface="Manrope" pitchFamily="34" charset="-120"/>
              </a:rPr>
              <a:t>Male: </a:t>
            </a:r>
            <a:r>
              <a:rPr lang="en-US" sz="1200" dirty="0">
                <a:solidFill>
                  <a:srgbClr val="87ADFD"/>
                </a:solidFill>
                <a:latin typeface="Manrope" pitchFamily="34" charset="0"/>
                <a:ea typeface="Manrope" pitchFamily="34" charset="-122"/>
                <a:cs typeface="Manrope" pitchFamily="34" charset="-120"/>
              </a:rPr>
              <a:t>lower</a:t>
            </a:r>
            <a:endParaRPr lang="en-US" sz="1200" dirty="0"/>
          </a:p>
        </p:txBody>
      </p:sp>
      <p:sp>
        <p:nvSpPr>
          <p:cNvPr id="9" name="Text 7">
            <a:extLst>
              <a:ext uri="{FF2B5EF4-FFF2-40B4-BE49-F238E27FC236}">
                <a16:creationId xmlns:a16="http://schemas.microsoft.com/office/drawing/2014/main" id="{D85426C3-0401-C9B5-4D02-28BB058E2AE0}"/>
              </a:ext>
            </a:extLst>
          </p:cNvPr>
          <p:cNvSpPr/>
          <p:nvPr/>
        </p:nvSpPr>
        <p:spPr>
          <a:xfrm>
            <a:off x="7513082" y="1306473"/>
            <a:ext cx="2437924" cy="292537"/>
          </a:xfrm>
          <a:prstGeom prst="rect">
            <a:avLst/>
          </a:prstGeom>
          <a:noFill/>
          <a:ln/>
        </p:spPr>
        <p:txBody>
          <a:bodyPr wrap="none" lIns="0" tIns="0" rIns="0" bIns="0" rtlCol="0" anchor="t"/>
          <a:lstStyle/>
          <a:p>
            <a:pPr marL="0" indent="0" algn="l">
              <a:lnSpc>
                <a:spcPts val="2300"/>
              </a:lnSpc>
              <a:buNone/>
            </a:pPr>
            <a:r>
              <a:rPr lang="en-US" sz="1800" dirty="0">
                <a:solidFill>
                  <a:srgbClr val="5B6E8C"/>
                </a:solidFill>
                <a:latin typeface="Alexandria Medium" pitchFamily="34" charset="0"/>
                <a:ea typeface="Alexandria Medium" pitchFamily="34" charset="-122"/>
                <a:cs typeface="Alexandria Medium" pitchFamily="34" charset="-120"/>
              </a:rPr>
              <a:t>Business Conclusion:</a:t>
            </a:r>
            <a:endParaRPr lang="en-US" sz="1800" dirty="0"/>
          </a:p>
        </p:txBody>
      </p:sp>
      <p:sp>
        <p:nvSpPr>
          <p:cNvPr id="10" name="Text 8">
            <a:extLst>
              <a:ext uri="{FF2B5EF4-FFF2-40B4-BE49-F238E27FC236}">
                <a16:creationId xmlns:a16="http://schemas.microsoft.com/office/drawing/2014/main" id="{ED3AC2F6-628A-CF44-EC2C-74318F47E85B}"/>
              </a:ext>
            </a:extLst>
          </p:cNvPr>
          <p:cNvSpPr/>
          <p:nvPr/>
        </p:nvSpPr>
        <p:spPr>
          <a:xfrm>
            <a:off x="7513082" y="1754981"/>
            <a:ext cx="6578918" cy="499110"/>
          </a:xfrm>
          <a:prstGeom prst="rect">
            <a:avLst/>
          </a:prstGeom>
          <a:noFill/>
          <a:ln/>
        </p:spPr>
        <p:txBody>
          <a:bodyPr wrap="square" lIns="0" tIns="0" rIns="0" bIns="0" rtlCol="0" anchor="t"/>
          <a:lstStyle/>
          <a:p>
            <a:pPr marL="0" indent="0" algn="l">
              <a:lnSpc>
                <a:spcPts val="1950"/>
              </a:lnSpc>
              <a:buNone/>
            </a:pPr>
            <a:r>
              <a:rPr lang="en-US" sz="1200" dirty="0">
                <a:solidFill>
                  <a:srgbClr val="5B6E8C"/>
                </a:solidFill>
                <a:latin typeface="Manrope" pitchFamily="34" charset="0"/>
                <a:ea typeface="Manrope" pitchFamily="34" charset="-122"/>
                <a:cs typeface="Manrope" pitchFamily="34" charset="-120"/>
              </a:rPr>
              <a:t>Businesses should focus more promotions and offers toward female shoppers to further boost revenue.</a:t>
            </a:r>
            <a:endParaRPr lang="en-US" sz="1200" dirty="0"/>
          </a:p>
        </p:txBody>
      </p:sp>
      <p:pic>
        <p:nvPicPr>
          <p:cNvPr id="11" name="Picture 10" descr="A screenshot of a graph&#10;&#10;AI-generated content may be incorrect.">
            <a:extLst>
              <a:ext uri="{FF2B5EF4-FFF2-40B4-BE49-F238E27FC236}">
                <a16:creationId xmlns:a16="http://schemas.microsoft.com/office/drawing/2014/main" id="{B73D3F50-C11E-B6DF-B37F-9622143F3BBE}"/>
              </a:ext>
            </a:extLst>
          </p:cNvPr>
          <p:cNvPicPr>
            <a:picLocks noChangeAspect="1"/>
          </p:cNvPicPr>
          <p:nvPr/>
        </p:nvPicPr>
        <p:blipFill>
          <a:blip r:embed="rId2"/>
          <a:stretch>
            <a:fillRect/>
          </a:stretch>
        </p:blipFill>
        <p:spPr>
          <a:xfrm>
            <a:off x="546021" y="3909506"/>
            <a:ext cx="6000246" cy="4022946"/>
          </a:xfrm>
          <a:prstGeom prst="rect">
            <a:avLst/>
          </a:prstGeom>
        </p:spPr>
      </p:pic>
      <p:pic>
        <p:nvPicPr>
          <p:cNvPr id="12" name="Picture 11" descr="A graph of a graph of a number of people&#10;&#10;AI-generated content may be incorrect.">
            <a:extLst>
              <a:ext uri="{FF2B5EF4-FFF2-40B4-BE49-F238E27FC236}">
                <a16:creationId xmlns:a16="http://schemas.microsoft.com/office/drawing/2014/main" id="{847A30BB-9523-8CFD-DF87-6D1A91F6FCD5}"/>
              </a:ext>
            </a:extLst>
          </p:cNvPr>
          <p:cNvPicPr>
            <a:picLocks noChangeAspect="1"/>
          </p:cNvPicPr>
          <p:nvPr/>
        </p:nvPicPr>
        <p:blipFill>
          <a:blip r:embed="rId3"/>
          <a:stretch>
            <a:fillRect/>
          </a:stretch>
        </p:blipFill>
        <p:spPr>
          <a:xfrm>
            <a:off x="7315200" y="3907961"/>
            <a:ext cx="6387308" cy="4022945"/>
          </a:xfrm>
          <a:prstGeom prst="rect">
            <a:avLst/>
          </a:prstGeom>
        </p:spPr>
      </p:pic>
    </p:spTree>
    <p:extLst>
      <p:ext uri="{BB962C8B-B14F-4D97-AF65-F5344CB8AC3E}">
        <p14:creationId xmlns:p14="http://schemas.microsoft.com/office/powerpoint/2010/main" val="200851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89B046E-B41E-9428-D0BD-76D7ED6713EC}"/>
              </a:ext>
            </a:extLst>
          </p:cNvPr>
          <p:cNvSpPr/>
          <p:nvPr/>
        </p:nvSpPr>
        <p:spPr>
          <a:xfrm>
            <a:off x="6280190" y="194321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Age Group Analysis</a:t>
            </a:r>
            <a:endParaRPr lang="en-US" sz="4450" dirty="0"/>
          </a:p>
        </p:txBody>
      </p:sp>
      <p:sp>
        <p:nvSpPr>
          <p:cNvPr id="3" name="Text 1">
            <a:extLst>
              <a:ext uri="{FF2B5EF4-FFF2-40B4-BE49-F238E27FC236}">
                <a16:creationId xmlns:a16="http://schemas.microsoft.com/office/drawing/2014/main" id="{516C0813-190D-5822-77E0-268CE3FF582C}"/>
              </a:ext>
            </a:extLst>
          </p:cNvPr>
          <p:cNvSpPr/>
          <p:nvPr/>
        </p:nvSpPr>
        <p:spPr>
          <a:xfrm>
            <a:off x="6280190" y="321897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6E8C"/>
                </a:solidFill>
                <a:latin typeface="Alexandria Medium" pitchFamily="34" charset="0"/>
                <a:ea typeface="Alexandria Medium" pitchFamily="34" charset="-122"/>
                <a:cs typeface="Alexandria Medium" pitchFamily="34" charset="-120"/>
              </a:rPr>
              <a:t>From The charts:</a:t>
            </a:r>
            <a:endParaRPr lang="en-US" sz="2650" dirty="0"/>
          </a:p>
        </p:txBody>
      </p:sp>
      <p:sp>
        <p:nvSpPr>
          <p:cNvPr id="4" name="Text 2">
            <a:extLst>
              <a:ext uri="{FF2B5EF4-FFF2-40B4-BE49-F238E27FC236}">
                <a16:creationId xmlns:a16="http://schemas.microsoft.com/office/drawing/2014/main" id="{4FE2A076-EACC-2EFA-3CDB-70C1ED1CC749}"/>
              </a:ext>
            </a:extLst>
          </p:cNvPr>
          <p:cNvSpPr/>
          <p:nvPr/>
        </p:nvSpPr>
        <p:spPr>
          <a:xfrm>
            <a:off x="6280190" y="38710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Age group 46-60 has the highest revenue.</a:t>
            </a:r>
            <a:endParaRPr lang="en-US" sz="1750" dirty="0"/>
          </a:p>
        </p:txBody>
      </p:sp>
      <p:sp>
        <p:nvSpPr>
          <p:cNvPr id="5" name="Text 3">
            <a:extLst>
              <a:ext uri="{FF2B5EF4-FFF2-40B4-BE49-F238E27FC236}">
                <a16:creationId xmlns:a16="http://schemas.microsoft.com/office/drawing/2014/main" id="{C8E2D77D-C7B8-D787-703A-6B7019F49DC4}"/>
              </a:ext>
            </a:extLst>
          </p:cNvPr>
          <p:cNvSpPr/>
          <p:nvPr/>
        </p:nvSpPr>
        <p:spPr>
          <a:xfrm>
            <a:off x="6280190" y="467618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Young adults 18-25 contribute least.</a:t>
            </a:r>
            <a:endParaRPr lang="en-US" sz="1750" dirty="0"/>
          </a:p>
        </p:txBody>
      </p:sp>
      <p:sp>
        <p:nvSpPr>
          <p:cNvPr id="6" name="Text 4">
            <a:extLst>
              <a:ext uri="{FF2B5EF4-FFF2-40B4-BE49-F238E27FC236}">
                <a16:creationId xmlns:a16="http://schemas.microsoft.com/office/drawing/2014/main" id="{4D02BD47-A493-3ABC-D695-823286484753}"/>
              </a:ext>
            </a:extLst>
          </p:cNvPr>
          <p:cNvSpPr/>
          <p:nvPr/>
        </p:nvSpPr>
        <p:spPr>
          <a:xfrm>
            <a:off x="6280190" y="548128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Age group 26-35 is the second most active.</a:t>
            </a:r>
            <a:endParaRPr lang="en-US" sz="1750" dirty="0"/>
          </a:p>
        </p:txBody>
      </p:sp>
      <p:sp>
        <p:nvSpPr>
          <p:cNvPr id="7" name="Text 5">
            <a:extLst>
              <a:ext uri="{FF2B5EF4-FFF2-40B4-BE49-F238E27FC236}">
                <a16:creationId xmlns:a16="http://schemas.microsoft.com/office/drawing/2014/main" id="{2B843AB8-B0E7-53FA-127A-B2966C19CDC3}"/>
              </a:ext>
            </a:extLst>
          </p:cNvPr>
          <p:cNvSpPr/>
          <p:nvPr/>
        </p:nvSpPr>
        <p:spPr>
          <a:xfrm>
            <a:off x="10342721" y="321897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6E8C"/>
                </a:solidFill>
                <a:latin typeface="Alexandria Medium" pitchFamily="34" charset="0"/>
                <a:ea typeface="Alexandria Medium" pitchFamily="34" charset="-122"/>
                <a:cs typeface="Alexandria Medium" pitchFamily="34" charset="-120"/>
              </a:rPr>
              <a:t>Insights:</a:t>
            </a:r>
            <a:endParaRPr lang="en-US" sz="2650" dirty="0"/>
          </a:p>
        </p:txBody>
      </p:sp>
      <p:sp>
        <p:nvSpPr>
          <p:cNvPr id="8" name="Text 6">
            <a:extLst>
              <a:ext uri="{FF2B5EF4-FFF2-40B4-BE49-F238E27FC236}">
                <a16:creationId xmlns:a16="http://schemas.microsoft.com/office/drawing/2014/main" id="{E6DAF90D-177E-BCD6-7F79-DC1C5D72F108}"/>
              </a:ext>
            </a:extLst>
          </p:cNvPr>
          <p:cNvSpPr/>
          <p:nvPr/>
        </p:nvSpPr>
        <p:spPr>
          <a:xfrm>
            <a:off x="10342721" y="38710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Older age groups tend to make higher-value purchases.</a:t>
            </a:r>
            <a:endParaRPr lang="en-US" sz="1750" dirty="0"/>
          </a:p>
        </p:txBody>
      </p:sp>
      <p:sp>
        <p:nvSpPr>
          <p:cNvPr id="9" name="Text 7">
            <a:extLst>
              <a:ext uri="{FF2B5EF4-FFF2-40B4-BE49-F238E27FC236}">
                <a16:creationId xmlns:a16="http://schemas.microsoft.com/office/drawing/2014/main" id="{895D9513-7710-4DD7-E18B-987330C9E694}"/>
              </a:ext>
            </a:extLst>
          </p:cNvPr>
          <p:cNvSpPr/>
          <p:nvPr/>
        </p:nvSpPr>
        <p:spPr>
          <a:xfrm>
            <a:off x="10342721" y="5038790"/>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Younger groups may need targeted, low-cost promo offers.</a:t>
            </a:r>
            <a:endParaRPr lang="en-US" sz="1750" dirty="0"/>
          </a:p>
        </p:txBody>
      </p:sp>
      <p:pic>
        <p:nvPicPr>
          <p:cNvPr id="10" name="Picture 9" descr="A screenshot of a graph&#10;&#10;AI-generated content may be incorrect.">
            <a:extLst>
              <a:ext uri="{FF2B5EF4-FFF2-40B4-BE49-F238E27FC236}">
                <a16:creationId xmlns:a16="http://schemas.microsoft.com/office/drawing/2014/main" id="{4362AE01-B275-7572-6D5F-3D5939F92DD9}"/>
              </a:ext>
            </a:extLst>
          </p:cNvPr>
          <p:cNvPicPr>
            <a:picLocks noChangeAspect="1"/>
          </p:cNvPicPr>
          <p:nvPr/>
        </p:nvPicPr>
        <p:blipFill>
          <a:blip r:embed="rId2"/>
          <a:stretch>
            <a:fillRect/>
          </a:stretch>
        </p:blipFill>
        <p:spPr>
          <a:xfrm>
            <a:off x="304018" y="386742"/>
            <a:ext cx="5808904" cy="3571941"/>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3651818C-68F5-4035-D0D4-4362096CEC81}"/>
              </a:ext>
            </a:extLst>
          </p:cNvPr>
          <p:cNvPicPr>
            <a:picLocks noChangeAspect="1"/>
          </p:cNvPicPr>
          <p:nvPr/>
        </p:nvPicPr>
        <p:blipFill>
          <a:blip r:embed="rId3"/>
          <a:stretch>
            <a:fillRect/>
          </a:stretch>
        </p:blipFill>
        <p:spPr>
          <a:xfrm>
            <a:off x="304018" y="3971573"/>
            <a:ext cx="5808904" cy="3700466"/>
          </a:xfrm>
          <a:prstGeom prst="rect">
            <a:avLst/>
          </a:prstGeom>
        </p:spPr>
      </p:pic>
    </p:spTree>
    <p:extLst>
      <p:ext uri="{BB962C8B-B14F-4D97-AF65-F5344CB8AC3E}">
        <p14:creationId xmlns:p14="http://schemas.microsoft.com/office/powerpoint/2010/main" val="2255685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1846</TotalTime>
  <Words>764</Words>
  <Application>Microsoft Office PowerPoint</Application>
  <PresentationFormat>Custom</PresentationFormat>
  <Paragraphs>145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Consolas</vt:lpstr>
      <vt:lpstr>Arial</vt:lpstr>
      <vt:lpstr>Alexandria Medium</vt:lpstr>
      <vt:lpstr>Manrope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pavan kumar</dc:creator>
  <cp:lastModifiedBy>pavan kumar</cp:lastModifiedBy>
  <cp:revision>5</cp:revision>
  <dcterms:created xsi:type="dcterms:W3CDTF">2025-12-09T12:50:35Z</dcterms:created>
  <dcterms:modified xsi:type="dcterms:W3CDTF">2025-12-11T09:42:46Z</dcterms:modified>
</cp:coreProperties>
</file>